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3"/>
    <p:sldId id="257" r:id="rId4"/>
    <p:sldId id="259" r:id="rId5"/>
    <p:sldId id="260" r:id="rId6"/>
    <p:sldId id="258" r:id="rId7"/>
    <p:sldId id="261" r:id="rId8"/>
    <p:sldId id="262" r:id="rId9"/>
    <p:sldId id="263" r:id="rId10"/>
    <p:sldId id="267" r:id="rId11"/>
    <p:sldId id="294" r:id="rId12"/>
    <p:sldId id="295" r:id="rId13"/>
    <p:sldId id="269" r:id="rId14"/>
    <p:sldId id="264" r:id="rId15"/>
    <p:sldId id="265"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7" r:id="rId29"/>
    <p:sldId id="288" r:id="rId30"/>
    <p:sldId id="289" r:id="rId31"/>
    <p:sldId id="290" r:id="rId32"/>
    <p:sldId id="291" r:id="rId33"/>
    <p:sldId id="292" r:id="rId34"/>
    <p:sldId id="293" r:id="rId35"/>
    <p:sldId id="282" r:id="rId36"/>
    <p:sldId id="283" r:id="rId37"/>
    <p:sldId id="284" r:id="rId38"/>
    <p:sldId id="285" r:id="rId39"/>
    <p:sldId id="286" r:id="rId40"/>
    <p:sldId id="296"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62" autoAdjust="0"/>
    <p:restoredTop sz="94660"/>
  </p:normalViewPr>
  <p:slideViewPr>
    <p:cSldViewPr snapToGrid="0">
      <p:cViewPr varScale="1">
        <p:scale>
          <a:sx n="114" d="100"/>
          <a:sy n="114" d="100"/>
        </p:scale>
        <p:origin x="38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notesMaster" Target="notesMasters/notesMaster1.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F239CE-BDF7-4AE7-AA1F-93FAF5D343FB}"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7E39A9-BAF9-44DD-9347-63FA39177FFC}"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720DBA-D628-4A9E-9259-F1D4FF357676}"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D59F3B-FA5A-4D45-8CD5-BDD6698005F4}" type="slidenum">
              <a:rPr lang="en-US" smtClean="0"/>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2723C0A-825C-430B-9FE0-A0E0D0247226}"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7FB0D83-67A8-44CF-8E05-784D4675829C}"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78451F11-5DA4-4790-BB25-0AC636AE8B03}"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125F5B56-F471-41E8-BA39-C239A23A39A5}"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D59F3B-FA5A-4D45-8CD5-BDD6698005F4}" type="slidenum">
              <a:rPr lang="en-US" smtClean="0"/>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93491193-FDC5-417E-8DCB-0301FAE14FCD}"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77AB43E3-7F41-4563-811D-A3F8F1E5CB62}" type="datetime1">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2DA884-7036-464E-AA1A-88DA19E43DC0}" type="datetime1">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B1BD27-32E0-49FF-B4BA-05104B4EBCB5}" type="datetime1">
              <a:rPr lang="en-US" smtClean="0"/>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8B42803-5426-4C3B-B71A-B978D5932828}" type="datetime1">
              <a:rPr lang="en-US" smtClean="0"/>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CD59F3B-FA5A-4D45-8CD5-BDD6698005F4}"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5B16B763-421F-4603-A6BF-E50EB1AF9B58}"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D6FC3B6-1D02-46D3-B64F-AD61DB317E3F}" type="datetime1">
              <a:rPr lang="en-US" smtClean="0"/>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CD59F3B-FA5A-4D45-8CD5-BDD6698005F4}" type="slidenum">
              <a:rPr lang="en-US" smtClean="0"/>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em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em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a:latin typeface="Times New Roman" panose="02020503050405090304" pitchFamily="18" charset="0"/>
                <a:cs typeface="Times New Roman" panose="02020503050405090304" pitchFamily="18" charset="0"/>
              </a:rPr>
              <a:t>Goal-Based Framework for Software Measurement</a:t>
            </a:r>
            <a:endParaRPr lang="en-US" sz="7200" dirty="0">
              <a:latin typeface="Times New Roman" panose="02020503050405090304" pitchFamily="18" charset="0"/>
              <a:cs typeface="Times New Roman" panose="02020503050405090304" pitchFamily="18" charset="0"/>
            </a:endParaRPr>
          </a:p>
        </p:txBody>
      </p:sp>
      <p:sp>
        <p:nvSpPr>
          <p:cNvPr id="3" name="Subtitle 2"/>
          <p:cNvSpPr>
            <a:spLocks noGrp="1"/>
          </p:cNvSpPr>
          <p:nvPr>
            <p:ph type="subTitle" idx="1"/>
          </p:nvPr>
        </p:nvSpPr>
        <p:spPr/>
        <p:txBody>
          <a:bodyPr/>
          <a:lstStyle/>
          <a:p>
            <a:r>
              <a:rPr lang="en-US" dirty="0"/>
              <a:t>Chapter 3</a:t>
            </a:r>
            <a:endParaRPr lang="en-US" dirty="0"/>
          </a:p>
        </p:txBody>
      </p:sp>
      <p:sp>
        <p:nvSpPr>
          <p:cNvPr id="4" name="Slide Number Placeholder 3"/>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Template for Goal Definition</a:t>
            </a:r>
            <a:endParaRPr lang="en-US"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p:txBody>
          <a:bodyPr>
            <a:normAutofit lnSpcReduction="10000"/>
          </a:bodyPr>
          <a:lstStyle/>
          <a:p>
            <a:pPr algn="just"/>
            <a:r>
              <a:rPr lang="en-US" dirty="0">
                <a:solidFill>
                  <a:srgbClr val="FF0000"/>
                </a:solidFill>
                <a:latin typeface="Times New Roman" panose="02020503050405090304" pitchFamily="18" charset="0"/>
                <a:cs typeface="Times New Roman" panose="02020503050405090304" pitchFamily="18" charset="0"/>
              </a:rPr>
              <a:t>It is important that the goals and questions are understood in terms of their audience, </a:t>
            </a:r>
            <a:r>
              <a:rPr lang="en-US" dirty="0" err="1">
                <a:solidFill>
                  <a:srgbClr val="FF0000"/>
                </a:solidFill>
                <a:latin typeface="Times New Roman" panose="02020503050405090304" pitchFamily="18" charset="0"/>
                <a:cs typeface="Times New Roman" panose="02020503050405090304" pitchFamily="18" charset="0"/>
              </a:rPr>
              <a:t>e.g</a:t>
            </a:r>
            <a:r>
              <a:rPr lang="en-US" dirty="0">
                <a:solidFill>
                  <a:srgbClr val="FF0000"/>
                </a:solidFill>
                <a:latin typeface="Times New Roman" panose="02020503050405090304" pitchFamily="18" charset="0"/>
                <a:cs typeface="Times New Roman" panose="02020503050405090304" pitchFamily="18" charset="0"/>
              </a:rPr>
              <a:t>, a productivity goal for a project manager may be different from that for a department manager or corporate director.</a:t>
            </a:r>
            <a:endParaRPr lang="en-US" dirty="0">
              <a:solidFill>
                <a:srgbClr val="FF0000"/>
              </a:solidFill>
              <a:latin typeface="Times New Roman" panose="02020503050405090304" pitchFamily="18" charset="0"/>
              <a:cs typeface="Times New Roman" panose="02020503050405090304" pitchFamily="18" charset="0"/>
            </a:endParaRPr>
          </a:p>
          <a:p>
            <a:pPr>
              <a:buFont typeface="Wingdings" panose="05000000000000000000" pitchFamily="2" charset="2"/>
              <a:buChar char="q"/>
            </a:pPr>
            <a:r>
              <a:rPr lang="en-US" b="1" dirty="0">
                <a:latin typeface="Times New Roman" panose="02020503050405090304" pitchFamily="18" charset="0"/>
                <a:cs typeface="Times New Roman" panose="02020503050405090304" pitchFamily="18" charset="0"/>
              </a:rPr>
              <a:t>Purpose</a:t>
            </a:r>
            <a:r>
              <a:rPr lang="en-US" dirty="0">
                <a:latin typeface="Times New Roman" panose="02020503050405090304" pitchFamily="18" charset="0"/>
                <a:cs typeface="Times New Roman" panose="02020503050405090304" pitchFamily="18" charset="0"/>
              </a:rPr>
              <a:t>: To (characterize, evaluate, predict, motivate, etc.) the (process, product, model, metric, etc.) in order to (understand, assess, manage, engineer, learn, improve, etc.) it. </a:t>
            </a:r>
            <a:endParaRPr lang="en-US" dirty="0">
              <a:latin typeface="Times New Roman" panose="02020503050405090304" pitchFamily="18" charset="0"/>
              <a:cs typeface="Times New Roman" panose="02020503050405090304" pitchFamily="18" charset="0"/>
            </a:endParaRPr>
          </a:p>
          <a:p>
            <a:pPr marL="201295" lvl="1" indent="0">
              <a:buNone/>
            </a:pPr>
            <a:r>
              <a:rPr lang="en-US" dirty="0">
                <a:latin typeface="Times New Roman" panose="02020503050405090304" pitchFamily="18" charset="0"/>
                <a:cs typeface="Times New Roman" panose="02020503050405090304" pitchFamily="18" charset="0"/>
              </a:rPr>
              <a:t>   </a:t>
            </a:r>
            <a:r>
              <a:rPr lang="en-US" b="1" dirty="0">
                <a:latin typeface="Times New Roman" panose="02020503050405090304" pitchFamily="18" charset="0"/>
                <a:cs typeface="Times New Roman" panose="02020503050405090304" pitchFamily="18" charset="0"/>
              </a:rPr>
              <a:t>Example: </a:t>
            </a:r>
            <a:r>
              <a:rPr lang="en-US" dirty="0">
                <a:latin typeface="Times New Roman" panose="02020503050405090304" pitchFamily="18" charset="0"/>
                <a:cs typeface="Times New Roman" panose="02020503050405090304" pitchFamily="18" charset="0"/>
              </a:rPr>
              <a:t>To evaluate the maintenance process in order to improve it. </a:t>
            </a:r>
            <a:endParaRPr lang="en-US" dirty="0">
              <a:latin typeface="Times New Roman" panose="02020503050405090304" pitchFamily="18" charset="0"/>
              <a:cs typeface="Times New Roman" panose="02020503050405090304" pitchFamily="18" charset="0"/>
            </a:endParaRPr>
          </a:p>
          <a:p>
            <a:pPr>
              <a:buFont typeface="Wingdings" panose="05000000000000000000" pitchFamily="2" charset="2"/>
              <a:buChar char="q"/>
            </a:pPr>
            <a:r>
              <a:rPr lang="en-US" b="1" dirty="0">
                <a:latin typeface="Times New Roman" panose="02020503050405090304" pitchFamily="18" charset="0"/>
                <a:cs typeface="Times New Roman" panose="02020503050405090304" pitchFamily="18" charset="0"/>
              </a:rPr>
              <a:t>Perspective</a:t>
            </a:r>
            <a:r>
              <a:rPr lang="en-US" dirty="0">
                <a:latin typeface="Times New Roman" panose="02020503050405090304" pitchFamily="18" charset="0"/>
                <a:cs typeface="Times New Roman" panose="02020503050405090304" pitchFamily="18" charset="0"/>
              </a:rPr>
              <a:t>: Examine the (cost, effectiveness, correctness, defects, changes, product measures, etc.) from the viewpoint of the (developer, manager, customer, etc.) </a:t>
            </a:r>
            <a:endParaRPr lang="en-US" dirty="0">
              <a:latin typeface="Times New Roman" panose="02020503050405090304" pitchFamily="18" charset="0"/>
              <a:cs typeface="Times New Roman" panose="02020503050405090304" pitchFamily="18" charset="0"/>
            </a:endParaRPr>
          </a:p>
          <a:p>
            <a:pPr marL="201295" lvl="1" indent="0">
              <a:buNone/>
            </a:pPr>
            <a:r>
              <a:rPr lang="en-US" dirty="0">
                <a:latin typeface="Times New Roman" panose="02020503050405090304" pitchFamily="18" charset="0"/>
                <a:cs typeface="Times New Roman" panose="02020503050405090304" pitchFamily="18" charset="0"/>
              </a:rPr>
              <a:t>   </a:t>
            </a:r>
            <a:r>
              <a:rPr lang="en-US" b="1" dirty="0">
                <a:latin typeface="Times New Roman" panose="02020503050405090304" pitchFamily="18" charset="0"/>
                <a:cs typeface="Times New Roman" panose="02020503050405090304" pitchFamily="18" charset="0"/>
              </a:rPr>
              <a:t>Example</a:t>
            </a:r>
            <a:r>
              <a:rPr lang="en-US" dirty="0">
                <a:latin typeface="Times New Roman" panose="02020503050405090304" pitchFamily="18" charset="0"/>
                <a:cs typeface="Times New Roman" panose="02020503050405090304" pitchFamily="18" charset="0"/>
              </a:rPr>
              <a:t>: Examine the cost from the viewpoint of the manager. </a:t>
            </a:r>
            <a:endParaRPr lang="en-US" dirty="0">
              <a:latin typeface="Times New Roman" panose="02020503050405090304" pitchFamily="18" charset="0"/>
              <a:cs typeface="Times New Roman" panose="02020503050405090304" pitchFamily="18" charset="0"/>
            </a:endParaRPr>
          </a:p>
          <a:p>
            <a:pPr>
              <a:buFont typeface="Wingdings" panose="05000000000000000000" pitchFamily="2" charset="2"/>
              <a:buChar char="q"/>
            </a:pPr>
            <a:r>
              <a:rPr lang="en-US" b="1" dirty="0">
                <a:latin typeface="Times New Roman" panose="02020503050405090304" pitchFamily="18" charset="0"/>
                <a:cs typeface="Times New Roman" panose="02020503050405090304" pitchFamily="18" charset="0"/>
              </a:rPr>
              <a:t>Environment: </a:t>
            </a:r>
            <a:r>
              <a:rPr lang="en-US" dirty="0">
                <a:latin typeface="Times New Roman" panose="02020503050405090304" pitchFamily="18" charset="0"/>
                <a:cs typeface="Times New Roman" panose="02020503050405090304" pitchFamily="18" charset="0"/>
              </a:rPr>
              <a:t>The environment consists of the following: process factors, people factors, problem factors, methods, tools, constraints, etc. </a:t>
            </a:r>
            <a:endParaRPr lang="en-US" dirty="0">
              <a:latin typeface="Times New Roman" panose="02020503050405090304" pitchFamily="18" charset="0"/>
              <a:cs typeface="Times New Roman" panose="02020503050405090304" pitchFamily="18" charset="0"/>
            </a:endParaRPr>
          </a:p>
          <a:p>
            <a:pPr marL="201295" lvl="1" indent="0">
              <a:buNone/>
            </a:pPr>
            <a:r>
              <a:rPr lang="en-US" b="1" dirty="0">
                <a:latin typeface="Times New Roman" panose="02020503050405090304" pitchFamily="18" charset="0"/>
                <a:cs typeface="Times New Roman" panose="02020503050405090304" pitchFamily="18" charset="0"/>
              </a:rPr>
              <a:t>   Example: </a:t>
            </a:r>
            <a:r>
              <a:rPr lang="en-US" dirty="0">
                <a:latin typeface="Times New Roman" panose="02020503050405090304" pitchFamily="18" charset="0"/>
                <a:cs typeface="Times New Roman" panose="02020503050405090304" pitchFamily="18" charset="0"/>
              </a:rPr>
              <a:t>The maintenance staff consists of poorly motivated programmers who have limited access to  tools</a:t>
            </a:r>
            <a:endParaRPr lang="en-US" dirty="0">
              <a:latin typeface="Times New Roman" panose="02020503050405090304" pitchFamily="18" charset="0"/>
              <a:cs typeface="Times New Roman" panose="02020503050405090304" pitchFamily="18" charset="0"/>
            </a:endParaRPr>
          </a:p>
        </p:txBody>
      </p:sp>
      <p:sp>
        <p:nvSpPr>
          <p:cNvPr id="4" name="Slide Number Placeholder 3"/>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Active and Passive Goals</a:t>
            </a:r>
            <a:endParaRPr lang="en-US"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a:xfrm>
            <a:off x="1097280" y="1845734"/>
            <a:ext cx="9498015" cy="4023360"/>
          </a:xfrm>
        </p:spPr>
        <p:txBody>
          <a:bodyPr>
            <a:normAutofit/>
          </a:bodyPr>
          <a:lstStyle/>
          <a:p>
            <a:pPr algn="just"/>
            <a:r>
              <a:rPr lang="en-US" sz="2400" dirty="0">
                <a:latin typeface="Times New Roman" panose="02020503050405090304" pitchFamily="18" charset="0"/>
                <a:cs typeface="Times New Roman" panose="02020503050405090304" pitchFamily="18" charset="0"/>
              </a:rPr>
              <a:t>Active goals involve purposefully collecting data through specific actions, interventions, or tests. Active goals are useful when specific data is needed to answer precise questions about the software’s behavior, performance, or reliability under controlled conditions.</a:t>
            </a:r>
            <a:endParaRPr lang="en-US" sz="2400" dirty="0">
              <a:latin typeface="Times New Roman" panose="02020503050405090304" pitchFamily="18" charset="0"/>
              <a:cs typeface="Times New Roman" panose="02020503050405090304" pitchFamily="18" charset="0"/>
            </a:endParaRPr>
          </a:p>
          <a:p>
            <a:pPr algn="just"/>
            <a:r>
              <a:rPr lang="en-US" sz="2400" dirty="0">
                <a:latin typeface="Times New Roman" panose="02020503050405090304" pitchFamily="18" charset="0"/>
                <a:cs typeface="Times New Roman" panose="02020503050405090304" pitchFamily="18" charset="0"/>
              </a:rPr>
              <a:t>Passive measurement goals are meant to enable learning or understanding. Passive goals involve collecting data as it naturally occurs without intervening in or modifying the software's operation. Passive goals are helpful for understanding real-world behavior, patterns, or issues within the software as it is used in its typical environment.</a:t>
            </a:r>
            <a:endParaRPr lang="en-US" sz="2400" dirty="0">
              <a:latin typeface="Times New Roman" panose="02020503050405090304" pitchFamily="18" charset="0"/>
              <a:cs typeface="Times New Roman" panose="02020503050405090304" pitchFamily="18" charset="0"/>
            </a:endParaRPr>
          </a:p>
          <a:p>
            <a:pPr marL="0" indent="0">
              <a:buNone/>
            </a:pPr>
            <a:endParaRPr lang="en-US" sz="2200" dirty="0"/>
          </a:p>
        </p:txBody>
      </p:sp>
      <p:sp>
        <p:nvSpPr>
          <p:cNvPr id="4" name="Slide Number Placeholder 3"/>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Example</a:t>
            </a:r>
            <a:endParaRPr lang="en-US" dirty="0">
              <a:latin typeface="Times New Roman" panose="02020503050405090304" pitchFamily="18" charset="0"/>
              <a:cs typeface="Times New Roman" panose="02020503050405090304" pitchFamily="18" charset="0"/>
            </a:endParaRPr>
          </a:p>
        </p:txBody>
      </p:sp>
      <p:pic>
        <p:nvPicPr>
          <p:cNvPr id="4" name="Content Placeholder 3"/>
          <p:cNvPicPr>
            <a:picLocks noGrp="1" noChangeAspect="1"/>
          </p:cNvPicPr>
          <p:nvPr>
            <p:ph idx="1"/>
          </p:nvPr>
        </p:nvPicPr>
        <p:blipFill>
          <a:blip r:embed="rId1"/>
          <a:stretch>
            <a:fillRect/>
          </a:stretch>
        </p:blipFill>
        <p:spPr>
          <a:xfrm>
            <a:off x="1630393" y="1846263"/>
            <a:ext cx="8773064" cy="4364756"/>
          </a:xfrm>
          <a:prstGeom prst="rect">
            <a:avLst/>
          </a:prstGeom>
        </p:spPr>
      </p:pic>
      <p:sp>
        <p:nvSpPr>
          <p:cNvPr id="3" name="Slide Number Placeholder 2"/>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GQM: Example/1</a:t>
            </a:r>
            <a:endParaRPr lang="en-US" dirty="0">
              <a:latin typeface="Times New Roman" panose="02020503050405090304" pitchFamily="18" charset="0"/>
              <a:cs typeface="Times New Roman" panose="02020503050405090304" pitchFamily="18" charset="0"/>
            </a:endParaRPr>
          </a:p>
        </p:txBody>
      </p:sp>
      <p:pic>
        <p:nvPicPr>
          <p:cNvPr id="4" name="Content Placeholder 3"/>
          <p:cNvPicPr>
            <a:picLocks noGrp="1" noChangeAspect="1"/>
          </p:cNvPicPr>
          <p:nvPr>
            <p:ph idx="1"/>
          </p:nvPr>
        </p:nvPicPr>
        <p:blipFill>
          <a:blip r:embed="rId1"/>
          <a:stretch>
            <a:fillRect/>
          </a:stretch>
        </p:blipFill>
        <p:spPr>
          <a:xfrm>
            <a:off x="1096963" y="2048954"/>
            <a:ext cx="10058400" cy="3617342"/>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GQM: Example/2</a:t>
            </a:r>
            <a:endParaRPr lang="en-US"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p:txBody>
          <a:bodyPr/>
          <a:lstStyle/>
          <a:p>
            <a:r>
              <a:rPr lang="en-US" dirty="0">
                <a:latin typeface="Times New Roman" panose="02020503050405090304" pitchFamily="18" charset="0"/>
                <a:cs typeface="Times New Roman" panose="02020503050405090304" pitchFamily="18" charset="0"/>
              </a:rPr>
              <a:t>You are a manager of a software development team and you have to decide the release time of your product. Construct a GQM tree related to this goal.</a:t>
            </a:r>
            <a:endParaRPr lang="en-US" dirty="0">
              <a:latin typeface="Times New Roman" panose="02020503050405090304" pitchFamily="18" charset="0"/>
              <a:cs typeface="Times New Roman" panose="02020503050405090304" pitchFamily="18" charset="0"/>
            </a:endParaRPr>
          </a:p>
          <a:p>
            <a:endParaRPr lang="en-US" dirty="0">
              <a:latin typeface="Times New Roman" panose="02020503050405090304" pitchFamily="18" charset="0"/>
              <a:cs typeface="Times New Roman" panose="02020503050405090304" pitchFamily="18" charset="0"/>
            </a:endParaRPr>
          </a:p>
          <a:p>
            <a:endParaRPr lang="en-US" dirty="0">
              <a:latin typeface="Times New Roman" panose="02020503050405090304" pitchFamily="18" charset="0"/>
              <a:cs typeface="Times New Roman" panose="02020503050405090304" pitchFamily="18" charset="0"/>
            </a:endParaRPr>
          </a:p>
        </p:txBody>
      </p:sp>
      <p:pic>
        <p:nvPicPr>
          <p:cNvPr id="5" name="Picture 4"/>
          <p:cNvPicPr>
            <a:picLocks noChangeAspect="1"/>
          </p:cNvPicPr>
          <p:nvPr/>
        </p:nvPicPr>
        <p:blipFill>
          <a:blip r:embed="rId1"/>
          <a:stretch>
            <a:fillRect/>
          </a:stretch>
        </p:blipFill>
        <p:spPr>
          <a:xfrm>
            <a:off x="1700841" y="2587654"/>
            <a:ext cx="8357559" cy="3202217"/>
          </a:xfrm>
          <a:prstGeom prst="rect">
            <a:avLst/>
          </a:prstGeom>
        </p:spPr>
      </p:pic>
      <p:sp>
        <p:nvSpPr>
          <p:cNvPr id="6" name="Slide Number Placeholder 5"/>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A GQM Case Study Example </a:t>
            </a:r>
            <a:endParaRPr lang="en-US" dirty="0">
              <a:latin typeface="Times New Roman" panose="02020503050405090304" pitchFamily="18" charset="0"/>
              <a:cs typeface="Times New Roman" panose="02020503050405090304" pitchFamily="18" charset="0"/>
            </a:endParaRPr>
          </a:p>
        </p:txBody>
      </p:sp>
      <p:pic>
        <p:nvPicPr>
          <p:cNvPr id="4" name="Content Placeholder 3"/>
          <p:cNvPicPr>
            <a:picLocks noGrp="1" noChangeAspect="1"/>
          </p:cNvPicPr>
          <p:nvPr>
            <p:ph idx="1"/>
          </p:nvPr>
        </p:nvPicPr>
        <p:blipFill>
          <a:blip r:embed="rId1"/>
          <a:stretch>
            <a:fillRect/>
          </a:stretch>
        </p:blipFill>
        <p:spPr>
          <a:xfrm>
            <a:off x="1838834" y="2278436"/>
            <a:ext cx="7080879" cy="2284154"/>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Example (Cont..)</a:t>
            </a:r>
            <a:endParaRPr lang="en-US" dirty="0">
              <a:latin typeface="Times New Roman" panose="02020503050405090304" pitchFamily="18" charset="0"/>
              <a:cs typeface="Times New Roman" panose="02020503050405090304" pitchFamily="18" charset="0"/>
            </a:endParaRPr>
          </a:p>
        </p:txBody>
      </p:sp>
      <p:pic>
        <p:nvPicPr>
          <p:cNvPr id="4" name="Content Placeholder 3"/>
          <p:cNvPicPr>
            <a:picLocks noGrp="1" noChangeAspect="1"/>
          </p:cNvPicPr>
          <p:nvPr>
            <p:ph idx="1"/>
          </p:nvPr>
        </p:nvPicPr>
        <p:blipFill>
          <a:blip r:embed="rId1"/>
          <a:stretch>
            <a:fillRect/>
          </a:stretch>
        </p:blipFill>
        <p:spPr>
          <a:xfrm>
            <a:off x="2125622" y="1846263"/>
            <a:ext cx="8199137" cy="4157722"/>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352416"/>
          </a:xfrm>
        </p:spPr>
        <p:txBody>
          <a:bodyPr/>
          <a:lstStyle/>
          <a:p>
            <a:r>
              <a:rPr lang="en-US" dirty="0">
                <a:latin typeface="Times New Roman" panose="02020503050405090304" pitchFamily="18" charset="0"/>
                <a:cs typeface="Times New Roman" panose="02020503050405090304" pitchFamily="18" charset="0"/>
              </a:rPr>
              <a:t>Example (Cont..)</a:t>
            </a:r>
            <a:endParaRPr lang="en-US" dirty="0">
              <a:latin typeface="Times New Roman" panose="02020503050405090304" pitchFamily="18" charset="0"/>
              <a:cs typeface="Times New Roman" panose="02020503050405090304" pitchFamily="18" charset="0"/>
            </a:endParaRPr>
          </a:p>
        </p:txBody>
      </p:sp>
      <p:pic>
        <p:nvPicPr>
          <p:cNvPr id="4" name="Content Placeholder 3"/>
          <p:cNvPicPr>
            <a:picLocks noGrp="1" noChangeAspect="1"/>
          </p:cNvPicPr>
          <p:nvPr>
            <p:ph idx="1"/>
          </p:nvPr>
        </p:nvPicPr>
        <p:blipFill>
          <a:blip r:embed="rId1"/>
          <a:stretch>
            <a:fillRect/>
          </a:stretch>
        </p:blipFill>
        <p:spPr>
          <a:xfrm>
            <a:off x="2044348" y="1828800"/>
            <a:ext cx="8216022" cy="4178425"/>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Example (Cont..)</a:t>
            </a:r>
            <a:endParaRPr lang="en-US" dirty="0">
              <a:latin typeface="Times New Roman" panose="02020503050405090304" pitchFamily="18" charset="0"/>
              <a:cs typeface="Times New Roman" panose="02020503050405090304" pitchFamily="18" charset="0"/>
            </a:endParaRPr>
          </a:p>
        </p:txBody>
      </p:sp>
      <p:pic>
        <p:nvPicPr>
          <p:cNvPr id="4" name="Content Placeholder 3"/>
          <p:cNvPicPr>
            <a:picLocks noGrp="1" noChangeAspect="1"/>
          </p:cNvPicPr>
          <p:nvPr>
            <p:ph idx="1"/>
          </p:nvPr>
        </p:nvPicPr>
        <p:blipFill>
          <a:blip r:embed="rId1"/>
          <a:stretch>
            <a:fillRect/>
          </a:stretch>
        </p:blipFill>
        <p:spPr>
          <a:xfrm>
            <a:off x="1854568" y="1846263"/>
            <a:ext cx="7496466" cy="3529855"/>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Example (Cont..)</a:t>
            </a:r>
            <a:endParaRPr lang="en-US" dirty="0">
              <a:latin typeface="Times New Roman" panose="02020503050405090304" pitchFamily="18" charset="0"/>
              <a:cs typeface="Times New Roman" panose="02020503050405090304" pitchFamily="18" charset="0"/>
            </a:endParaRPr>
          </a:p>
        </p:txBody>
      </p:sp>
      <p:pic>
        <p:nvPicPr>
          <p:cNvPr id="4" name="Content Placeholder 3"/>
          <p:cNvPicPr>
            <a:picLocks noGrp="1" noChangeAspect="1"/>
          </p:cNvPicPr>
          <p:nvPr>
            <p:ph idx="1"/>
          </p:nvPr>
        </p:nvPicPr>
        <p:blipFill>
          <a:blip r:embed="rId1"/>
          <a:stretch>
            <a:fillRect/>
          </a:stretch>
        </p:blipFill>
        <p:spPr>
          <a:xfrm>
            <a:off x="1862075" y="1846263"/>
            <a:ext cx="8032424" cy="3788879"/>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Classifying Software Measure</a:t>
            </a:r>
            <a:endParaRPr lang="en-US"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p:txBody>
          <a:bodyPr/>
          <a:lstStyle/>
          <a:p>
            <a:pPr algn="just"/>
            <a:r>
              <a:rPr lang="en-US" dirty="0">
                <a:latin typeface="Times New Roman" panose="02020503050405090304" pitchFamily="18" charset="0"/>
                <a:cs typeface="Times New Roman" panose="02020503050405090304" pitchFamily="18" charset="0"/>
              </a:rPr>
              <a:t>The first obligation of any software measurement activity is to identify the entities and attributes that we want to measure. Software entities can be classified as follows:</a:t>
            </a:r>
            <a:endParaRPr lang="en-US" dirty="0">
              <a:latin typeface="Times New Roman" panose="02020503050405090304" pitchFamily="18" charset="0"/>
              <a:cs typeface="Times New Roman" panose="02020503050405090304" pitchFamily="18" charset="0"/>
            </a:endParaRPr>
          </a:p>
          <a:p>
            <a:pPr lvl="1" algn="just"/>
            <a:r>
              <a:rPr lang="en-US" i="1" dirty="0">
                <a:latin typeface="Times New Roman" panose="02020503050405090304" pitchFamily="18" charset="0"/>
                <a:cs typeface="Times New Roman" panose="02020503050405090304" pitchFamily="18" charset="0"/>
              </a:rPr>
              <a:t>Processes: </a:t>
            </a:r>
            <a:r>
              <a:rPr lang="en-US" dirty="0">
                <a:latin typeface="Times New Roman" panose="02020503050405090304" pitchFamily="18" charset="0"/>
                <a:cs typeface="Times New Roman" panose="02020503050405090304" pitchFamily="18" charset="0"/>
              </a:rPr>
              <a:t>Software-related activities</a:t>
            </a:r>
            <a:endParaRPr lang="en-US" dirty="0">
              <a:latin typeface="Times New Roman" panose="02020503050405090304" pitchFamily="18" charset="0"/>
              <a:cs typeface="Times New Roman" panose="02020503050405090304" pitchFamily="18" charset="0"/>
            </a:endParaRPr>
          </a:p>
          <a:p>
            <a:pPr lvl="1" algn="just"/>
            <a:r>
              <a:rPr lang="en-US" i="1" dirty="0">
                <a:latin typeface="Times New Roman" panose="02020503050405090304" pitchFamily="18" charset="0"/>
                <a:cs typeface="Times New Roman" panose="02020503050405090304" pitchFamily="18" charset="0"/>
              </a:rPr>
              <a:t>Products: </a:t>
            </a:r>
            <a:r>
              <a:rPr lang="en-US" dirty="0">
                <a:latin typeface="Times New Roman" panose="02020503050405090304" pitchFamily="18" charset="0"/>
                <a:cs typeface="Times New Roman" panose="02020503050405090304" pitchFamily="18" charset="0"/>
              </a:rPr>
              <a:t>Artifacts, deliverables, or documents that result from a</a:t>
            </a:r>
            <a:r>
              <a:rPr lang="en-US" i="1" dirty="0">
                <a:latin typeface="Times New Roman" panose="02020503050405090304" pitchFamily="18" charset="0"/>
                <a:cs typeface="Times New Roman" panose="02020503050405090304" pitchFamily="18" charset="0"/>
              </a:rPr>
              <a:t> process </a:t>
            </a:r>
            <a:r>
              <a:rPr lang="en-US" dirty="0">
                <a:latin typeface="Times New Roman" panose="02020503050405090304" pitchFamily="18" charset="0"/>
                <a:cs typeface="Times New Roman" panose="02020503050405090304" pitchFamily="18" charset="0"/>
              </a:rPr>
              <a:t>activity</a:t>
            </a:r>
            <a:endParaRPr lang="en-US" dirty="0">
              <a:latin typeface="Times New Roman" panose="02020503050405090304" pitchFamily="18" charset="0"/>
              <a:cs typeface="Times New Roman" panose="02020503050405090304" pitchFamily="18" charset="0"/>
            </a:endParaRPr>
          </a:p>
          <a:p>
            <a:pPr lvl="1" algn="just"/>
            <a:r>
              <a:rPr lang="en-US" i="1" dirty="0">
                <a:latin typeface="Times New Roman" panose="02020503050405090304" pitchFamily="18" charset="0"/>
                <a:cs typeface="Times New Roman" panose="02020503050405090304" pitchFamily="18" charset="0"/>
              </a:rPr>
              <a:t>Resources: </a:t>
            </a:r>
            <a:r>
              <a:rPr lang="en-US" dirty="0">
                <a:latin typeface="Times New Roman" panose="02020503050405090304" pitchFamily="18" charset="0"/>
                <a:cs typeface="Times New Roman" panose="02020503050405090304" pitchFamily="18" charset="0"/>
              </a:rPr>
              <a:t>Entities required by a </a:t>
            </a:r>
            <a:r>
              <a:rPr lang="en-US" i="1" dirty="0">
                <a:latin typeface="Times New Roman" panose="02020503050405090304" pitchFamily="18" charset="0"/>
                <a:cs typeface="Times New Roman" panose="02020503050405090304" pitchFamily="18" charset="0"/>
              </a:rPr>
              <a:t>process</a:t>
            </a:r>
            <a:r>
              <a:rPr lang="en-US" dirty="0">
                <a:latin typeface="Times New Roman" panose="02020503050405090304" pitchFamily="18" charset="0"/>
                <a:cs typeface="Times New Roman" panose="02020503050405090304" pitchFamily="18" charset="0"/>
              </a:rPr>
              <a:t> activity</a:t>
            </a:r>
            <a:endParaRPr lang="en-US" dirty="0">
              <a:latin typeface="Times New Roman" panose="02020503050405090304" pitchFamily="18" charset="0"/>
              <a:cs typeface="Times New Roman" panose="02020503050405090304" pitchFamily="18" charset="0"/>
            </a:endParaRPr>
          </a:p>
          <a:p>
            <a:pPr lvl="1" algn="just"/>
            <a:endParaRPr lang="en-US" dirty="0">
              <a:latin typeface="Times New Roman" panose="02020503050405090304" pitchFamily="18" charset="0"/>
              <a:cs typeface="Times New Roman" panose="02020503050405090304" pitchFamily="18" charset="0"/>
            </a:endParaRPr>
          </a:p>
          <a:p>
            <a:pPr marL="201295" lvl="1" indent="0" algn="just">
              <a:buNone/>
            </a:pPr>
            <a:r>
              <a:rPr lang="en-US" dirty="0">
                <a:latin typeface="Times New Roman" panose="02020503050405090304" pitchFamily="18" charset="0"/>
                <a:cs typeface="Times New Roman" panose="02020503050405090304" pitchFamily="18" charset="0"/>
              </a:rPr>
              <a:t>Within Each class of entity, we distinguish between the internal and external attributes of a </a:t>
            </a:r>
            <a:r>
              <a:rPr lang="en-US" i="1" dirty="0">
                <a:latin typeface="Times New Roman" panose="02020503050405090304" pitchFamily="18" charset="0"/>
                <a:cs typeface="Times New Roman" panose="02020503050405090304" pitchFamily="18" charset="0"/>
              </a:rPr>
              <a:t>product, process, </a:t>
            </a:r>
            <a:r>
              <a:rPr lang="en-US" dirty="0">
                <a:latin typeface="Times New Roman" panose="02020503050405090304" pitchFamily="18" charset="0"/>
                <a:cs typeface="Times New Roman" panose="02020503050405090304" pitchFamily="18" charset="0"/>
              </a:rPr>
              <a:t>or</a:t>
            </a:r>
            <a:r>
              <a:rPr lang="en-US" i="1" dirty="0">
                <a:latin typeface="Times New Roman" panose="02020503050405090304" pitchFamily="18" charset="0"/>
                <a:cs typeface="Times New Roman" panose="02020503050405090304" pitchFamily="18" charset="0"/>
              </a:rPr>
              <a:t> resource</a:t>
            </a:r>
            <a:r>
              <a:rPr lang="en-US" dirty="0">
                <a:latin typeface="Times New Roman" panose="02020503050405090304" pitchFamily="18" charset="0"/>
                <a:cs typeface="Times New Roman" panose="02020503050405090304" pitchFamily="18" charset="0"/>
              </a:rPr>
              <a:t>:</a:t>
            </a:r>
            <a:endParaRPr lang="en-US" dirty="0">
              <a:latin typeface="Times New Roman" panose="02020503050405090304" pitchFamily="18" charset="0"/>
              <a:cs typeface="Times New Roman" panose="02020503050405090304" pitchFamily="18" charset="0"/>
            </a:endParaRPr>
          </a:p>
          <a:p>
            <a:pPr lvl="1" algn="just"/>
            <a:r>
              <a:rPr lang="en-US" i="1" dirty="0">
                <a:latin typeface="Times New Roman" panose="02020503050405090304" pitchFamily="18" charset="0"/>
                <a:cs typeface="Times New Roman" panose="02020503050405090304" pitchFamily="18" charset="0"/>
              </a:rPr>
              <a:t>Internal attributes: </a:t>
            </a:r>
            <a:r>
              <a:rPr lang="en-US" dirty="0">
                <a:latin typeface="Times New Roman" panose="02020503050405090304" pitchFamily="18" charset="0"/>
                <a:cs typeface="Times New Roman" panose="02020503050405090304" pitchFamily="18" charset="0"/>
              </a:rPr>
              <a:t>Attributes can be measured purely in terms of </a:t>
            </a:r>
            <a:r>
              <a:rPr lang="en-US" i="1" dirty="0">
                <a:latin typeface="Times New Roman" panose="02020503050405090304" pitchFamily="18" charset="0"/>
                <a:cs typeface="Times New Roman" panose="02020503050405090304" pitchFamily="18" charset="0"/>
              </a:rPr>
              <a:t>process, product, </a:t>
            </a:r>
            <a:r>
              <a:rPr lang="en-US" dirty="0">
                <a:latin typeface="Times New Roman" panose="02020503050405090304" pitchFamily="18" charset="0"/>
                <a:cs typeface="Times New Roman" panose="02020503050405090304" pitchFamily="18" charset="0"/>
              </a:rPr>
              <a:t>or</a:t>
            </a:r>
            <a:r>
              <a:rPr lang="en-US" i="1" dirty="0">
                <a:latin typeface="Times New Roman" panose="02020503050405090304" pitchFamily="18" charset="0"/>
                <a:cs typeface="Times New Roman" panose="02020503050405090304" pitchFamily="18" charset="0"/>
              </a:rPr>
              <a:t> resource</a:t>
            </a:r>
            <a:r>
              <a:rPr lang="en-US" dirty="0">
                <a:latin typeface="Times New Roman" panose="02020503050405090304" pitchFamily="18" charset="0"/>
                <a:cs typeface="Times New Roman" panose="02020503050405090304" pitchFamily="18" charset="0"/>
              </a:rPr>
              <a:t> itself (e.g., size)</a:t>
            </a:r>
            <a:endParaRPr lang="en-US" dirty="0">
              <a:latin typeface="Times New Roman" panose="02020503050405090304" pitchFamily="18" charset="0"/>
              <a:cs typeface="Times New Roman" panose="02020503050405090304" pitchFamily="18" charset="0"/>
            </a:endParaRPr>
          </a:p>
          <a:p>
            <a:pPr lvl="1" algn="just"/>
            <a:r>
              <a:rPr lang="en-US" i="1" dirty="0">
                <a:latin typeface="Times New Roman" panose="02020503050405090304" pitchFamily="18" charset="0"/>
                <a:cs typeface="Times New Roman" panose="02020503050405090304" pitchFamily="18" charset="0"/>
              </a:rPr>
              <a:t>External attributes: </a:t>
            </a:r>
            <a:r>
              <a:rPr lang="en-US" dirty="0">
                <a:latin typeface="Times New Roman" panose="02020503050405090304" pitchFamily="18" charset="0"/>
                <a:cs typeface="Times New Roman" panose="02020503050405090304" pitchFamily="18" charset="0"/>
              </a:rPr>
              <a:t>Measured based on the behaviors of the entities (e.g., quality)</a:t>
            </a:r>
            <a:endParaRPr lang="en-US" dirty="0">
              <a:latin typeface="Times New Roman" panose="02020503050405090304" pitchFamily="18" charset="0"/>
              <a:cs typeface="Times New Roman" panose="02020503050405090304" pitchFamily="18" charset="0"/>
            </a:endParaRPr>
          </a:p>
        </p:txBody>
      </p:sp>
      <p:sp>
        <p:nvSpPr>
          <p:cNvPr id="4" name="Slide Number Placeholder 3"/>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Example (Cont..)</a:t>
            </a:r>
            <a:endParaRPr lang="en-US" dirty="0">
              <a:latin typeface="Times New Roman" panose="02020503050405090304" pitchFamily="18" charset="0"/>
              <a:cs typeface="Times New Roman" panose="02020503050405090304" pitchFamily="18" charset="0"/>
            </a:endParaRPr>
          </a:p>
        </p:txBody>
      </p:sp>
      <p:pic>
        <p:nvPicPr>
          <p:cNvPr id="4" name="Content Placeholder 3"/>
          <p:cNvPicPr>
            <a:picLocks noGrp="1" noChangeAspect="1"/>
          </p:cNvPicPr>
          <p:nvPr>
            <p:ph idx="1"/>
          </p:nvPr>
        </p:nvPicPr>
        <p:blipFill>
          <a:blip r:embed="rId1"/>
          <a:stretch>
            <a:fillRect/>
          </a:stretch>
        </p:blipFill>
        <p:spPr>
          <a:xfrm>
            <a:off x="2223755" y="1802921"/>
            <a:ext cx="7998547" cy="4308406"/>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Example (Cont..)</a:t>
            </a:r>
            <a:endParaRPr lang="en-US" dirty="0">
              <a:latin typeface="Times New Roman" panose="02020503050405090304" pitchFamily="18" charset="0"/>
              <a:cs typeface="Times New Roman" panose="02020503050405090304" pitchFamily="18" charset="0"/>
            </a:endParaRPr>
          </a:p>
        </p:txBody>
      </p:sp>
      <p:pic>
        <p:nvPicPr>
          <p:cNvPr id="4" name="Content Placeholder 3"/>
          <p:cNvPicPr>
            <a:picLocks noGrp="1" noChangeAspect="1"/>
          </p:cNvPicPr>
          <p:nvPr>
            <p:ph idx="1"/>
          </p:nvPr>
        </p:nvPicPr>
        <p:blipFill>
          <a:blip r:embed="rId1"/>
          <a:stretch>
            <a:fillRect/>
          </a:stretch>
        </p:blipFill>
        <p:spPr>
          <a:xfrm>
            <a:off x="2527982" y="1846263"/>
            <a:ext cx="7196362" cy="4022725"/>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Example (Cont..)</a:t>
            </a:r>
            <a:endParaRPr lang="en-US" dirty="0">
              <a:latin typeface="Times New Roman" panose="02020503050405090304" pitchFamily="18" charset="0"/>
              <a:cs typeface="Times New Roman" panose="02020503050405090304" pitchFamily="18" charset="0"/>
            </a:endParaRPr>
          </a:p>
        </p:txBody>
      </p:sp>
      <p:pic>
        <p:nvPicPr>
          <p:cNvPr id="4" name="Content Placeholder 3"/>
          <p:cNvPicPr>
            <a:picLocks noGrp="1" noChangeAspect="1"/>
          </p:cNvPicPr>
          <p:nvPr>
            <p:ph idx="1"/>
          </p:nvPr>
        </p:nvPicPr>
        <p:blipFill>
          <a:blip r:embed="rId1"/>
          <a:stretch>
            <a:fillRect/>
          </a:stretch>
        </p:blipFill>
        <p:spPr>
          <a:xfrm>
            <a:off x="2518152" y="1846263"/>
            <a:ext cx="7216022" cy="4022725"/>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Example (Cont..)</a:t>
            </a:r>
            <a:endParaRPr lang="en-US" dirty="0">
              <a:latin typeface="Times New Roman" panose="02020503050405090304" pitchFamily="18" charset="0"/>
              <a:cs typeface="Times New Roman" panose="02020503050405090304" pitchFamily="18" charset="0"/>
            </a:endParaRPr>
          </a:p>
        </p:txBody>
      </p:sp>
      <p:pic>
        <p:nvPicPr>
          <p:cNvPr id="4" name="Content Placeholder 3"/>
          <p:cNvPicPr>
            <a:picLocks noGrp="1" noChangeAspect="1"/>
          </p:cNvPicPr>
          <p:nvPr>
            <p:ph idx="1"/>
          </p:nvPr>
        </p:nvPicPr>
        <p:blipFill>
          <a:blip r:embed="rId1"/>
          <a:stretch>
            <a:fillRect/>
          </a:stretch>
        </p:blipFill>
        <p:spPr>
          <a:xfrm>
            <a:off x="2472188" y="1846263"/>
            <a:ext cx="7307950" cy="4022725"/>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Example (Cont..)</a:t>
            </a:r>
            <a:endParaRPr lang="en-US" dirty="0">
              <a:latin typeface="Times New Roman" panose="02020503050405090304" pitchFamily="18" charset="0"/>
              <a:cs typeface="Times New Roman" panose="02020503050405090304" pitchFamily="18" charset="0"/>
            </a:endParaRPr>
          </a:p>
        </p:txBody>
      </p:sp>
      <p:pic>
        <p:nvPicPr>
          <p:cNvPr id="4" name="Content Placeholder 3"/>
          <p:cNvPicPr>
            <a:picLocks noGrp="1" noChangeAspect="1"/>
          </p:cNvPicPr>
          <p:nvPr>
            <p:ph idx="1"/>
          </p:nvPr>
        </p:nvPicPr>
        <p:blipFill>
          <a:blip r:embed="rId1"/>
          <a:stretch>
            <a:fillRect/>
          </a:stretch>
        </p:blipFill>
        <p:spPr>
          <a:xfrm>
            <a:off x="1919496" y="1846263"/>
            <a:ext cx="8413333" cy="4022725"/>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Example (Cont..)</a:t>
            </a:r>
            <a:endParaRPr lang="en-US" dirty="0">
              <a:latin typeface="Times New Roman" panose="02020503050405090304" pitchFamily="18" charset="0"/>
              <a:cs typeface="Times New Roman" panose="02020503050405090304" pitchFamily="18" charset="0"/>
            </a:endParaRPr>
          </a:p>
        </p:txBody>
      </p:sp>
      <p:pic>
        <p:nvPicPr>
          <p:cNvPr id="4" name="Content Placeholder 3"/>
          <p:cNvPicPr>
            <a:picLocks noGrp="1" noChangeAspect="1"/>
          </p:cNvPicPr>
          <p:nvPr>
            <p:ph idx="1"/>
          </p:nvPr>
        </p:nvPicPr>
        <p:blipFill>
          <a:blip r:embed="rId1"/>
          <a:stretch>
            <a:fillRect/>
          </a:stretch>
        </p:blipFill>
        <p:spPr>
          <a:xfrm>
            <a:off x="2155011" y="1846263"/>
            <a:ext cx="7942303" cy="4022725"/>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Measurement for Process Improvement</a:t>
            </a:r>
            <a:endParaRPr lang="en-US"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latin typeface="Times New Roman" panose="02020503050405090304" pitchFamily="18" charset="0"/>
                <a:cs typeface="Times New Roman" panose="02020503050405090304" pitchFamily="18" charset="0"/>
              </a:rPr>
              <a:t>One common goal in the software industry is a process improvement</a:t>
            </a:r>
            <a:endParaRPr lang="en-US" dirty="0">
              <a:latin typeface="Times New Roman" panose="02020503050405090304" pitchFamily="18" charset="0"/>
              <a:cs typeface="Times New Roman" panose="02020503050405090304" pitchFamily="18" charset="0"/>
            </a:endParaRPr>
          </a:p>
          <a:p>
            <a:pPr>
              <a:buFont typeface="Wingdings" panose="05000000000000000000" pitchFamily="2" charset="2"/>
              <a:buChar char="§"/>
            </a:pPr>
            <a:r>
              <a:rPr lang="en-US" dirty="0">
                <a:latin typeface="Times New Roman" panose="02020503050405090304" pitchFamily="18" charset="0"/>
                <a:cs typeface="Times New Roman" panose="02020503050405090304" pitchFamily="18" charset="0"/>
              </a:rPr>
              <a:t>Software processes can range from a chaotic and ad hoc, to well-defined and well managed</a:t>
            </a:r>
            <a:endParaRPr lang="en-US" dirty="0">
              <a:latin typeface="Times New Roman" panose="02020503050405090304" pitchFamily="18" charset="0"/>
              <a:cs typeface="Times New Roman" panose="02020503050405090304" pitchFamily="18" charset="0"/>
            </a:endParaRPr>
          </a:p>
          <a:p>
            <a:pPr>
              <a:buFont typeface="Wingdings" panose="05000000000000000000" pitchFamily="2" charset="2"/>
              <a:buChar char="§"/>
            </a:pPr>
            <a:r>
              <a:rPr lang="en-US" dirty="0">
                <a:latin typeface="Times New Roman" panose="02020503050405090304" pitchFamily="18" charset="0"/>
                <a:cs typeface="Times New Roman" panose="02020503050405090304" pitchFamily="18" charset="0"/>
              </a:rPr>
              <a:t>A more mature process is more likely to develop software that is reliable, adaptable, delivered on time, and within budget. </a:t>
            </a:r>
            <a:endParaRPr lang="en-US" dirty="0">
              <a:latin typeface="Times New Roman" panose="02020503050405090304" pitchFamily="18" charset="0"/>
              <a:cs typeface="Times New Roman" panose="02020503050405090304" pitchFamily="18" charset="0"/>
            </a:endParaRPr>
          </a:p>
          <a:p>
            <a:pPr>
              <a:buFont typeface="Wingdings" panose="05000000000000000000" pitchFamily="2" charset="2"/>
              <a:buChar char="§"/>
            </a:pPr>
            <a:r>
              <a:rPr lang="en-US" dirty="0">
                <a:latin typeface="Times New Roman" panose="02020503050405090304" pitchFamily="18" charset="0"/>
                <a:cs typeface="Times New Roman" panose="02020503050405090304" pitchFamily="18" charset="0"/>
              </a:rPr>
              <a:t>Thus measurement of processes is important to evaluate an organization or company</a:t>
            </a:r>
            <a:endParaRPr lang="en-US" dirty="0">
              <a:latin typeface="Times New Roman" panose="02020503050405090304" pitchFamily="18" charset="0"/>
              <a:cs typeface="Times New Roman" panose="02020503050405090304" pitchFamily="18" charset="0"/>
            </a:endParaRPr>
          </a:p>
          <a:p>
            <a:pPr>
              <a:buFont typeface="Wingdings" panose="05000000000000000000" pitchFamily="2" charset="2"/>
              <a:buChar char="§"/>
            </a:pPr>
            <a:r>
              <a:rPr lang="en-US" dirty="0">
                <a:latin typeface="Times New Roman" panose="02020503050405090304" pitchFamily="18" charset="0"/>
                <a:cs typeface="Times New Roman" panose="02020503050405090304" pitchFamily="18" charset="0"/>
              </a:rPr>
              <a:t>The</a:t>
            </a:r>
            <a:r>
              <a:rPr lang="en-US" i="1" dirty="0">
                <a:latin typeface="Times New Roman" panose="02020503050405090304" pitchFamily="18" charset="0"/>
                <a:cs typeface="Times New Roman" panose="02020503050405090304" pitchFamily="18" charset="0"/>
              </a:rPr>
              <a:t> Capability Maturity Model Integration </a:t>
            </a:r>
            <a:r>
              <a:rPr lang="en-US" dirty="0">
                <a:latin typeface="Times New Roman" panose="02020503050405090304" pitchFamily="18" charset="0"/>
                <a:cs typeface="Times New Roman" panose="02020503050405090304" pitchFamily="18" charset="0"/>
              </a:rPr>
              <a:t>(CMMI) is a popular process evaluation technique by the </a:t>
            </a:r>
            <a:r>
              <a:rPr lang="en-US" i="1" dirty="0">
                <a:latin typeface="Times New Roman" panose="02020503050405090304" pitchFamily="18" charset="0"/>
                <a:cs typeface="Times New Roman" panose="02020503050405090304" pitchFamily="18" charset="0"/>
              </a:rPr>
              <a:t>Software Engineering Institution </a:t>
            </a:r>
            <a:r>
              <a:rPr lang="en-US" dirty="0">
                <a:latin typeface="Times New Roman" panose="02020503050405090304" pitchFamily="18" charset="0"/>
                <a:cs typeface="Times New Roman" panose="02020503050405090304" pitchFamily="18" charset="0"/>
              </a:rPr>
              <a:t>(SEI)</a:t>
            </a:r>
            <a:endParaRPr lang="en-US" dirty="0">
              <a:latin typeface="Times New Roman" panose="02020503050405090304" pitchFamily="18" charset="0"/>
              <a:cs typeface="Times New Roman" panose="02020503050405090304" pitchFamily="18" charset="0"/>
            </a:endParaRPr>
          </a:p>
        </p:txBody>
      </p:sp>
      <p:sp>
        <p:nvSpPr>
          <p:cNvPr id="4" name="Slide Number Placeholder 3"/>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091" y="286603"/>
            <a:ext cx="11188459" cy="1450757"/>
          </a:xfrm>
        </p:spPr>
        <p:txBody>
          <a:bodyPr/>
          <a:lstStyle/>
          <a:p>
            <a:r>
              <a:rPr lang="en-US" dirty="0">
                <a:latin typeface="Times New Roman" panose="02020503050405090304" pitchFamily="18" charset="0"/>
                <a:cs typeface="Times New Roman" panose="02020503050405090304" pitchFamily="18" charset="0"/>
              </a:rPr>
              <a:t>Capability Maturity Model Integration (CMMI)</a:t>
            </a:r>
            <a:endParaRPr lang="en-US"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a:xfrm>
            <a:off x="838200" y="2208362"/>
            <a:ext cx="10272623" cy="3968601"/>
          </a:xfrm>
        </p:spPr>
        <p:txBody>
          <a:bodyPr>
            <a:normAutofit/>
          </a:bodyPr>
          <a:lstStyle/>
          <a:p>
            <a:pPr algn="just"/>
            <a:r>
              <a:rPr lang="en-US" dirty="0">
                <a:latin typeface="Times New Roman" panose="02020503050405090304" pitchFamily="18" charset="0"/>
                <a:cs typeface="Times New Roman" panose="02020503050405090304" pitchFamily="18" charset="0"/>
              </a:rPr>
              <a:t>CMMI (Capability Maturity Model Integration) is a proven industry framework </a:t>
            </a:r>
            <a:endParaRPr lang="en-US" dirty="0">
              <a:latin typeface="Times New Roman" panose="02020503050405090304" pitchFamily="18" charset="0"/>
              <a:cs typeface="Times New Roman" panose="02020503050405090304" pitchFamily="18" charset="0"/>
            </a:endParaRPr>
          </a:p>
          <a:p>
            <a:pPr algn="just"/>
            <a:r>
              <a:rPr lang="en-US" dirty="0">
                <a:latin typeface="Times New Roman" panose="02020503050405090304" pitchFamily="18" charset="0"/>
                <a:cs typeface="Times New Roman" panose="02020503050405090304" pitchFamily="18" charset="0"/>
              </a:rPr>
              <a:t>It uses 5 levels to describe the maturity of the organization. </a:t>
            </a:r>
            <a:endParaRPr lang="en-US" dirty="0">
              <a:latin typeface="Times New Roman" panose="02020503050405090304" pitchFamily="18" charset="0"/>
              <a:cs typeface="Times New Roman" panose="02020503050405090304" pitchFamily="18" charset="0"/>
            </a:endParaRPr>
          </a:p>
          <a:p>
            <a:pPr algn="just"/>
            <a:r>
              <a:rPr lang="en-US" dirty="0">
                <a:latin typeface="Times New Roman" panose="02020503050405090304" pitchFamily="18" charset="0"/>
                <a:cs typeface="Times New Roman" panose="02020503050405090304" pitchFamily="18" charset="0"/>
              </a:rPr>
              <a:t>CMMI was initially created by the Software Engineering Institute (SEI) at Carnegie Mellon University (CMU) for use by the U.S. Department of Defense (DoD) to assess the quality and capability of their software contractors.</a:t>
            </a:r>
            <a:endParaRPr lang="en-US" dirty="0">
              <a:latin typeface="Times New Roman" panose="02020503050405090304" pitchFamily="18" charset="0"/>
              <a:cs typeface="Times New Roman" panose="02020503050405090304" pitchFamily="18" charset="0"/>
            </a:endParaRPr>
          </a:p>
          <a:p>
            <a:pPr algn="just"/>
            <a:r>
              <a:rPr lang="en-US" dirty="0">
                <a:latin typeface="Times New Roman" panose="02020503050405090304" pitchFamily="18" charset="0"/>
                <a:cs typeface="Times New Roman" panose="02020503050405090304" pitchFamily="18" charset="0"/>
              </a:rPr>
              <a:t>In the Capability Maturity Model Integration (CMMI), "process" refers to an organization's </a:t>
            </a:r>
            <a:r>
              <a:rPr lang="en-US" b="1" dirty="0">
                <a:latin typeface="Times New Roman" panose="02020503050405090304" pitchFamily="18" charset="0"/>
                <a:cs typeface="Times New Roman" panose="02020503050405090304" pitchFamily="18" charset="0"/>
              </a:rPr>
              <a:t>set of practices and procedures</a:t>
            </a:r>
            <a:r>
              <a:rPr lang="en-US" dirty="0">
                <a:latin typeface="Times New Roman" panose="02020503050405090304" pitchFamily="18" charset="0"/>
                <a:cs typeface="Times New Roman" panose="02020503050405090304" pitchFamily="18" charset="0"/>
              </a:rPr>
              <a:t> to ensure consistent, high-quality product or service development outcomes. </a:t>
            </a:r>
            <a:endParaRPr lang="en-US" dirty="0">
              <a:latin typeface="Times New Roman" panose="02020503050405090304" pitchFamily="18" charset="0"/>
              <a:cs typeface="Times New Roman" panose="02020503050405090304" pitchFamily="18" charset="0"/>
            </a:endParaRPr>
          </a:p>
          <a:p>
            <a:pPr algn="just"/>
            <a:r>
              <a:rPr lang="en-US" dirty="0">
                <a:solidFill>
                  <a:srgbClr val="FF0000"/>
                </a:solidFill>
                <a:latin typeface="Times New Roman" panose="02020503050405090304" pitchFamily="18" charset="0"/>
                <a:cs typeface="Times New Roman" panose="02020503050405090304" pitchFamily="18" charset="0"/>
              </a:rPr>
              <a:t>The CMMI maturity score, or maturity level, indicates an organization’s level of process standardization, management, and improvement capabilities.</a:t>
            </a:r>
            <a:endParaRPr lang="en-US" dirty="0">
              <a:solidFill>
                <a:srgbClr val="FF0000"/>
              </a:solidFill>
              <a:latin typeface="Times New Roman" panose="02020503050405090304" pitchFamily="18" charset="0"/>
              <a:cs typeface="Times New Roman" panose="02020503050405090304" pitchFamily="18" charset="0"/>
            </a:endParaRPr>
          </a:p>
        </p:txBody>
      </p:sp>
      <p:sp>
        <p:nvSpPr>
          <p:cNvPr id="4" name="Slide Number Placeholder 3"/>
          <p:cNvSpPr>
            <a:spLocks noGrp="1"/>
          </p:cNvSpPr>
          <p:nvPr>
            <p:ph type="sldNum" sz="quarter" idx="12"/>
          </p:nvPr>
        </p:nvSpPr>
        <p:spPr/>
        <p:txBody>
          <a:bodyPr/>
          <a:lstStyle/>
          <a:p>
            <a:fld id="{85C00B80-2E88-453F-BA3B-21B8BD0FD0C0}" type="slidenum">
              <a:rPr lang="en-US" smtClean="0"/>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CMMI</a:t>
            </a:r>
            <a:endParaRPr lang="en-US" dirty="0">
              <a:latin typeface="Times New Roman" panose="02020503050405090304" pitchFamily="18" charset="0"/>
              <a:cs typeface="Times New Roman" panose="02020503050405090304" pitchFamily="18" charset="0"/>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269265" y="1233920"/>
            <a:ext cx="8607424" cy="5304992"/>
          </a:xfrm>
        </p:spPr>
      </p:pic>
      <p:sp>
        <p:nvSpPr>
          <p:cNvPr id="4" name="Slide Number Placeholder 3"/>
          <p:cNvSpPr>
            <a:spLocks noGrp="1"/>
          </p:cNvSpPr>
          <p:nvPr>
            <p:ph type="sldNum" sz="quarter" idx="12"/>
          </p:nvPr>
        </p:nvSpPr>
        <p:spPr/>
        <p:txBody>
          <a:bodyPr/>
          <a:lstStyle/>
          <a:p>
            <a:fld id="{85C00B80-2E88-453F-BA3B-21B8BD0FD0C0}" type="slidenum">
              <a:rPr lang="en-US" smtClean="0"/>
            </a:fld>
            <a:endParaRPr lang="en-US"/>
          </a:p>
        </p:txBody>
      </p:sp>
      <p:sp>
        <p:nvSpPr>
          <p:cNvPr id="3" name="Rectangle 2"/>
          <p:cNvSpPr/>
          <p:nvPr/>
        </p:nvSpPr>
        <p:spPr>
          <a:xfrm>
            <a:off x="775675" y="2122424"/>
            <a:ext cx="2343509" cy="1200329"/>
          </a:xfrm>
          <a:prstGeom prst="rect">
            <a:avLst/>
          </a:prstGeom>
        </p:spPr>
        <p:txBody>
          <a:bodyPr wrap="square">
            <a:spAutoFit/>
          </a:bodyPr>
          <a:lstStyle/>
          <a:p>
            <a:r>
              <a:rPr lang="en-US" i="1" dirty="0">
                <a:latin typeface="Times New Roman" panose="02020503050405090304" pitchFamily="18" charset="0"/>
                <a:cs typeface="Times New Roman" panose="02020503050405090304" pitchFamily="18" charset="0"/>
              </a:rPr>
              <a:t>The higher the level of maturity, the more effective the organization is</a:t>
            </a:r>
            <a:endParaRPr lang="en-US" i="1"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503050405090304" pitchFamily="18" charset="0"/>
                <a:cs typeface="Times New Roman" panose="02020503050405090304" pitchFamily="18" charset="0"/>
              </a:rPr>
              <a:t>CMMI Model – Maturity Levels:</a:t>
            </a:r>
            <a:endParaRPr lang="en-US"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p:txBody>
          <a:bodyPr/>
          <a:lstStyle/>
          <a:p>
            <a:pPr fontAlgn="base"/>
            <a:r>
              <a:rPr lang="en-US" b="1" dirty="0">
                <a:latin typeface="Times New Roman" panose="02020503050405090304" pitchFamily="18" charset="0"/>
                <a:cs typeface="Times New Roman" panose="02020503050405090304" pitchFamily="18" charset="0"/>
              </a:rPr>
              <a:t>Maturity level 1: Initial (Ad-Hoc Project Management)</a:t>
            </a:r>
            <a:endParaRPr lang="en-US" dirty="0">
              <a:latin typeface="Times New Roman" panose="02020503050405090304" pitchFamily="18" charset="0"/>
              <a:cs typeface="Times New Roman" panose="02020503050405090304" pitchFamily="18" charset="0"/>
            </a:endParaRPr>
          </a:p>
          <a:p>
            <a:pPr lvl="1" fontAlgn="base"/>
            <a:r>
              <a:rPr lang="en-US" dirty="0">
                <a:latin typeface="Times New Roman" panose="02020503050405090304" pitchFamily="18" charset="0"/>
                <a:cs typeface="Times New Roman" panose="02020503050405090304" pitchFamily="18" charset="0"/>
              </a:rPr>
              <a:t>Processes are poorly managed.</a:t>
            </a:r>
            <a:endParaRPr lang="en-US" dirty="0">
              <a:latin typeface="Times New Roman" panose="02020503050405090304" pitchFamily="18" charset="0"/>
              <a:cs typeface="Times New Roman" panose="02020503050405090304" pitchFamily="18" charset="0"/>
            </a:endParaRPr>
          </a:p>
          <a:p>
            <a:pPr lvl="1" fontAlgn="base"/>
            <a:r>
              <a:rPr lang="en-US" dirty="0">
                <a:latin typeface="Times New Roman" panose="02020503050405090304" pitchFamily="18" charset="0"/>
                <a:cs typeface="Times New Roman" panose="02020503050405090304" pitchFamily="18" charset="0"/>
              </a:rPr>
              <a:t>Unpredictable outcomes of processes involved.</a:t>
            </a:r>
            <a:endParaRPr lang="en-US" dirty="0">
              <a:latin typeface="Times New Roman" panose="02020503050405090304" pitchFamily="18" charset="0"/>
              <a:cs typeface="Times New Roman" panose="02020503050405090304" pitchFamily="18" charset="0"/>
            </a:endParaRPr>
          </a:p>
          <a:p>
            <a:pPr lvl="1" fontAlgn="base"/>
            <a:r>
              <a:rPr lang="en-US" dirty="0">
                <a:latin typeface="Times New Roman" panose="02020503050405090304" pitchFamily="18" charset="0"/>
                <a:cs typeface="Times New Roman" panose="02020503050405090304" pitchFamily="18" charset="0"/>
              </a:rPr>
              <a:t>Ad hoc and chaotic approaches used.</a:t>
            </a:r>
            <a:endParaRPr lang="en-US" dirty="0">
              <a:latin typeface="Times New Roman" panose="02020503050405090304" pitchFamily="18" charset="0"/>
              <a:cs typeface="Times New Roman" panose="02020503050405090304" pitchFamily="18" charset="0"/>
            </a:endParaRPr>
          </a:p>
          <a:p>
            <a:pPr lvl="1" fontAlgn="base"/>
            <a:r>
              <a:rPr lang="en-US" dirty="0">
                <a:latin typeface="Times New Roman" panose="02020503050405090304" pitchFamily="18" charset="0"/>
                <a:cs typeface="Times New Roman" panose="02020503050405090304" pitchFamily="18" charset="0"/>
              </a:rPr>
              <a:t>Characterized by a tendency to over-commit, abandon processes in times of crisis, and not be able to repeat their past successes.</a:t>
            </a:r>
            <a:endParaRPr lang="en-US" dirty="0">
              <a:latin typeface="Times New Roman" panose="02020503050405090304" pitchFamily="18" charset="0"/>
              <a:cs typeface="Times New Roman" panose="02020503050405090304" pitchFamily="18" charset="0"/>
            </a:endParaRPr>
          </a:p>
          <a:p>
            <a:pPr lvl="1" fontAlgn="base"/>
            <a:r>
              <a:rPr lang="en-US" dirty="0">
                <a:solidFill>
                  <a:srgbClr val="FF0000"/>
                </a:solidFill>
                <a:latin typeface="Times New Roman" panose="02020503050405090304" pitchFamily="18" charset="0"/>
                <a:cs typeface="Times New Roman" panose="02020503050405090304" pitchFamily="18" charset="0"/>
              </a:rPr>
              <a:t>Reactive</a:t>
            </a:r>
            <a:endParaRPr lang="en-US" dirty="0">
              <a:solidFill>
                <a:srgbClr val="FF0000"/>
              </a:solidFill>
              <a:latin typeface="Times New Roman" panose="02020503050405090304" pitchFamily="18" charset="0"/>
              <a:cs typeface="Times New Roman" panose="02020503050405090304" pitchFamily="18" charset="0"/>
            </a:endParaRPr>
          </a:p>
          <a:p>
            <a:endParaRPr lang="en-US" dirty="0">
              <a:latin typeface="Times New Roman" panose="02020503050405090304" pitchFamily="18" charset="0"/>
              <a:cs typeface="Times New Roman" panose="02020503050405090304" pitchFamily="18" charset="0"/>
            </a:endParaRPr>
          </a:p>
        </p:txBody>
      </p:sp>
      <p:sp>
        <p:nvSpPr>
          <p:cNvPr id="4" name="Slide Number Placeholder 3"/>
          <p:cNvSpPr>
            <a:spLocks noGrp="1"/>
          </p:cNvSpPr>
          <p:nvPr>
            <p:ph type="sldNum" sz="quarter" idx="12"/>
          </p:nvPr>
        </p:nvSpPr>
        <p:spPr/>
        <p:txBody>
          <a:bodyPr/>
          <a:lstStyle/>
          <a:p>
            <a:fld id="{85C00B80-2E88-453F-BA3B-21B8BD0FD0C0}"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083" y="536770"/>
            <a:ext cx="10058400" cy="783072"/>
          </a:xfrm>
        </p:spPr>
        <p:txBody>
          <a:bodyPr/>
          <a:lstStyle/>
          <a:p>
            <a:r>
              <a:rPr lang="en-US" dirty="0">
                <a:latin typeface="Times New Roman" panose="02020503050405090304" pitchFamily="18" charset="0"/>
                <a:cs typeface="Times New Roman" panose="02020503050405090304" pitchFamily="18" charset="0"/>
              </a:rPr>
              <a:t>Sample Process Measures/1</a:t>
            </a:r>
            <a:endParaRPr lang="en-US" dirty="0">
              <a:latin typeface="Times New Roman" panose="02020503050405090304" pitchFamily="18" charset="0"/>
              <a:cs typeface="Times New Roman" panose="02020503050405090304" pitchFamily="18" charset="0"/>
            </a:endParaRPr>
          </a:p>
        </p:txBody>
      </p:sp>
      <p:pic>
        <p:nvPicPr>
          <p:cNvPr id="4" name="Content Placeholder 3"/>
          <p:cNvPicPr>
            <a:picLocks noGrp="1" noChangeAspect="1"/>
          </p:cNvPicPr>
          <p:nvPr>
            <p:ph idx="1"/>
          </p:nvPr>
        </p:nvPicPr>
        <p:blipFill>
          <a:blip r:embed="rId1"/>
          <a:stretch>
            <a:fillRect/>
          </a:stretch>
        </p:blipFill>
        <p:spPr>
          <a:xfrm>
            <a:off x="1679342" y="1452638"/>
            <a:ext cx="7993681" cy="4387400"/>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fld>
            <a:endParaRPr lang="en-US"/>
          </a:p>
        </p:txBody>
      </p:sp>
      <p:sp>
        <p:nvSpPr>
          <p:cNvPr id="3" name="Rectangle 2"/>
          <p:cNvSpPr/>
          <p:nvPr/>
        </p:nvSpPr>
        <p:spPr>
          <a:xfrm>
            <a:off x="2355013" y="5840038"/>
            <a:ext cx="6642340" cy="400110"/>
          </a:xfrm>
          <a:prstGeom prst="rect">
            <a:avLst/>
          </a:prstGeom>
        </p:spPr>
        <p:txBody>
          <a:bodyPr wrap="square">
            <a:spAutoFit/>
          </a:bodyPr>
          <a:lstStyle/>
          <a:p>
            <a:r>
              <a:rPr lang="en-US" sz="1000" b="1" dirty="0"/>
              <a:t>* Phase containment</a:t>
            </a:r>
            <a:r>
              <a:rPr lang="en-US" sz="1000" dirty="0"/>
              <a:t> refers to the practice of </a:t>
            </a:r>
            <a:r>
              <a:rPr lang="en-US" sz="1000" b="1" dirty="0"/>
              <a:t>detecting and fixing defects (bugs or problems) in the same phase where they are introduced</a:t>
            </a:r>
            <a:r>
              <a:rPr lang="en-US" sz="1000" dirty="0"/>
              <a:t> rather than letting them progress to later phases.</a:t>
            </a:r>
            <a:endParaRPr lang="en-US" sz="1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503050405090304" pitchFamily="18" charset="0"/>
                <a:cs typeface="Times New Roman" panose="02020503050405090304" pitchFamily="18" charset="0"/>
              </a:rPr>
              <a:t>CMMI Model – Maturity Levels:</a:t>
            </a:r>
            <a:endParaRPr lang="en-US"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p:txBody>
          <a:bodyPr>
            <a:normAutofit/>
          </a:bodyPr>
          <a:lstStyle/>
          <a:p>
            <a:pPr fontAlgn="base"/>
            <a:r>
              <a:rPr lang="en-US" b="1" dirty="0">
                <a:latin typeface="Times New Roman" panose="02020503050405090304" pitchFamily="18" charset="0"/>
                <a:cs typeface="Times New Roman" panose="02020503050405090304" pitchFamily="18" charset="0"/>
              </a:rPr>
              <a:t>Maturity level 2: Managed (Basic Project Management)</a:t>
            </a:r>
            <a:endParaRPr lang="en-US" dirty="0">
              <a:latin typeface="Times New Roman" panose="02020503050405090304" pitchFamily="18" charset="0"/>
              <a:cs typeface="Times New Roman" panose="02020503050405090304" pitchFamily="18" charset="0"/>
            </a:endParaRPr>
          </a:p>
          <a:p>
            <a:pPr lvl="1" fontAlgn="base"/>
            <a:r>
              <a:rPr lang="en-US" dirty="0">
                <a:latin typeface="Times New Roman" panose="02020503050405090304" pitchFamily="18" charset="0"/>
                <a:cs typeface="Times New Roman" panose="02020503050405090304" pitchFamily="18" charset="0"/>
              </a:rPr>
              <a:t>Requirements are managed and </a:t>
            </a:r>
            <a:r>
              <a:rPr lang="en-US" b="1" dirty="0">
                <a:solidFill>
                  <a:srgbClr val="FF0000"/>
                </a:solidFill>
                <a:latin typeface="Times New Roman" panose="02020503050405090304" pitchFamily="18" charset="0"/>
                <a:cs typeface="Times New Roman" panose="02020503050405090304" pitchFamily="18" charset="0"/>
              </a:rPr>
              <a:t>documented</a:t>
            </a:r>
            <a:r>
              <a:rPr lang="en-US" dirty="0">
                <a:latin typeface="Times New Roman" panose="02020503050405090304" pitchFamily="18" charset="0"/>
                <a:cs typeface="Times New Roman" panose="02020503050405090304" pitchFamily="18" charset="0"/>
              </a:rPr>
              <a:t> sufficiently.</a:t>
            </a:r>
            <a:endParaRPr lang="en-US" dirty="0">
              <a:latin typeface="Times New Roman" panose="02020503050405090304" pitchFamily="18" charset="0"/>
              <a:cs typeface="Times New Roman" panose="02020503050405090304" pitchFamily="18" charset="0"/>
            </a:endParaRPr>
          </a:p>
          <a:p>
            <a:pPr lvl="1" fontAlgn="base"/>
            <a:r>
              <a:rPr lang="en-US" dirty="0">
                <a:solidFill>
                  <a:srgbClr val="FF0000"/>
                </a:solidFill>
                <a:latin typeface="Times New Roman" panose="02020503050405090304" pitchFamily="18" charset="0"/>
                <a:cs typeface="Times New Roman" panose="02020503050405090304" pitchFamily="18" charset="0"/>
              </a:rPr>
              <a:t>Processes are characterized by projects</a:t>
            </a:r>
            <a:r>
              <a:rPr lang="en-US" dirty="0">
                <a:latin typeface="Times New Roman" panose="02020503050405090304" pitchFamily="18" charset="0"/>
                <a:cs typeface="Times New Roman" panose="02020503050405090304" pitchFamily="18" charset="0"/>
              </a:rPr>
              <a:t>. Planned and executed at the project level. Processes may rely heavily on individual project teams</a:t>
            </a:r>
            <a:endParaRPr lang="en-US" dirty="0">
              <a:latin typeface="Times New Roman" panose="02020503050405090304" pitchFamily="18" charset="0"/>
              <a:cs typeface="Times New Roman" panose="02020503050405090304" pitchFamily="18" charset="0"/>
            </a:endParaRPr>
          </a:p>
          <a:p>
            <a:pPr lvl="1" fontAlgn="base"/>
            <a:r>
              <a:rPr lang="en-US" dirty="0">
                <a:latin typeface="Times New Roman" panose="02020503050405090304" pitchFamily="18" charset="0"/>
                <a:cs typeface="Times New Roman" panose="02020503050405090304" pitchFamily="18" charset="0"/>
              </a:rPr>
              <a:t>Projects are performed and managed according to their documented plans.</a:t>
            </a:r>
            <a:endParaRPr lang="en-US" dirty="0">
              <a:latin typeface="Times New Roman" panose="02020503050405090304" pitchFamily="18" charset="0"/>
              <a:cs typeface="Times New Roman" panose="02020503050405090304" pitchFamily="18" charset="0"/>
            </a:endParaRPr>
          </a:p>
          <a:p>
            <a:pPr lvl="1" fontAlgn="base"/>
            <a:r>
              <a:rPr lang="en-US" dirty="0">
                <a:latin typeface="Times New Roman" panose="02020503050405090304" pitchFamily="18" charset="0"/>
                <a:cs typeface="Times New Roman" panose="02020503050405090304" pitchFamily="18" charset="0"/>
              </a:rPr>
              <a:t>The risk involved is lower than the Initial level. However, </a:t>
            </a:r>
            <a:r>
              <a:rPr lang="en-US" dirty="0">
                <a:solidFill>
                  <a:srgbClr val="FF0000"/>
                </a:solidFill>
                <a:latin typeface="Times New Roman" panose="02020503050405090304" pitchFamily="18" charset="0"/>
                <a:cs typeface="Times New Roman" panose="02020503050405090304" pitchFamily="18" charset="0"/>
              </a:rPr>
              <a:t>repeatability and sustainability have not yet been achieved</a:t>
            </a:r>
            <a:endParaRPr lang="en-US" dirty="0">
              <a:solidFill>
                <a:srgbClr val="FF0000"/>
              </a:solidFill>
              <a:latin typeface="Times New Roman" panose="02020503050405090304" pitchFamily="18" charset="0"/>
              <a:cs typeface="Times New Roman" panose="02020503050405090304" pitchFamily="18" charset="0"/>
            </a:endParaRPr>
          </a:p>
          <a:p>
            <a:pPr lvl="1" fontAlgn="base"/>
            <a:r>
              <a:rPr lang="en-US" dirty="0">
                <a:solidFill>
                  <a:srgbClr val="FF0000"/>
                </a:solidFill>
                <a:latin typeface="Times New Roman" panose="02020503050405090304" pitchFamily="18" charset="0"/>
                <a:cs typeface="Times New Roman" panose="02020503050405090304" pitchFamily="18" charset="0"/>
              </a:rPr>
              <a:t>Often reactive</a:t>
            </a:r>
            <a:r>
              <a:rPr lang="en-US" dirty="0">
                <a:latin typeface="Times New Roman" panose="02020503050405090304" pitchFamily="18" charset="0"/>
                <a:cs typeface="Times New Roman" panose="02020503050405090304" pitchFamily="18" charset="0"/>
              </a:rPr>
              <a:t>. </a:t>
            </a:r>
            <a:endParaRPr lang="en-US" dirty="0">
              <a:latin typeface="Times New Roman" panose="02020503050405090304" pitchFamily="18" charset="0"/>
              <a:cs typeface="Times New Roman" panose="02020503050405090304" pitchFamily="18" charset="0"/>
            </a:endParaRPr>
          </a:p>
          <a:p>
            <a:pPr lvl="1" fontAlgn="base"/>
            <a:endParaRPr lang="en-US" dirty="0">
              <a:latin typeface="Times New Roman" panose="02020503050405090304" pitchFamily="18" charset="0"/>
              <a:cs typeface="Times New Roman" panose="02020503050405090304" pitchFamily="18" charset="0"/>
            </a:endParaRPr>
          </a:p>
          <a:p>
            <a:endParaRPr lang="en-US" dirty="0">
              <a:latin typeface="Times New Roman" panose="02020503050405090304" pitchFamily="18" charset="0"/>
              <a:cs typeface="Times New Roman" panose="02020503050405090304" pitchFamily="18" charset="0"/>
            </a:endParaRPr>
          </a:p>
        </p:txBody>
      </p:sp>
      <p:sp>
        <p:nvSpPr>
          <p:cNvPr id="4" name="Slide Number Placeholder 3"/>
          <p:cNvSpPr>
            <a:spLocks noGrp="1"/>
          </p:cNvSpPr>
          <p:nvPr>
            <p:ph type="sldNum" sz="quarter" idx="12"/>
          </p:nvPr>
        </p:nvSpPr>
        <p:spPr/>
        <p:txBody>
          <a:bodyPr/>
          <a:lstStyle/>
          <a:p>
            <a:fld id="{85C00B80-2E88-453F-BA3B-21B8BD0FD0C0}" type="slidenum">
              <a:rPr lang="en-US" smtClean="0"/>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503050405090304" pitchFamily="18" charset="0"/>
                <a:cs typeface="Times New Roman" panose="02020503050405090304" pitchFamily="18" charset="0"/>
              </a:rPr>
              <a:t>CMMI Model – Maturity Levels:</a:t>
            </a:r>
            <a:endParaRPr lang="en-US"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p:txBody>
          <a:bodyPr/>
          <a:lstStyle/>
          <a:p>
            <a:pPr fontAlgn="base"/>
            <a:r>
              <a:rPr lang="en-US" b="1" dirty="0">
                <a:latin typeface="Times New Roman" panose="02020503050405090304" pitchFamily="18" charset="0"/>
                <a:cs typeface="Times New Roman" panose="02020503050405090304" pitchFamily="18" charset="0"/>
              </a:rPr>
              <a:t>Maturity level 3: Defined (Process Standardization)</a:t>
            </a:r>
            <a:endParaRPr lang="en-US" dirty="0">
              <a:latin typeface="Times New Roman" panose="02020503050405090304" pitchFamily="18" charset="0"/>
              <a:cs typeface="Times New Roman" panose="02020503050405090304" pitchFamily="18" charset="0"/>
            </a:endParaRPr>
          </a:p>
          <a:p>
            <a:pPr lvl="1" fontAlgn="base"/>
            <a:r>
              <a:rPr lang="en-US" dirty="0">
                <a:latin typeface="Times New Roman" panose="02020503050405090304" pitchFamily="18" charset="0"/>
                <a:cs typeface="Times New Roman" panose="02020503050405090304" pitchFamily="18" charset="0"/>
              </a:rPr>
              <a:t>Processes are well characterized and understood </a:t>
            </a:r>
            <a:r>
              <a:rPr lang="en-US" b="1" dirty="0">
                <a:solidFill>
                  <a:srgbClr val="FF0000"/>
                </a:solidFill>
                <a:latin typeface="Times New Roman" panose="02020503050405090304" pitchFamily="18" charset="0"/>
                <a:cs typeface="Times New Roman" panose="02020503050405090304" pitchFamily="18" charset="0"/>
              </a:rPr>
              <a:t>for all projects</a:t>
            </a:r>
            <a:r>
              <a:rPr lang="en-US" dirty="0">
                <a:latin typeface="Times New Roman" panose="02020503050405090304" pitchFamily="18" charset="0"/>
                <a:cs typeface="Times New Roman" panose="02020503050405090304" pitchFamily="18" charset="0"/>
              </a:rPr>
              <a:t>. </a:t>
            </a:r>
            <a:endParaRPr lang="en-US" dirty="0">
              <a:latin typeface="Times New Roman" panose="02020503050405090304" pitchFamily="18" charset="0"/>
              <a:cs typeface="Times New Roman" panose="02020503050405090304" pitchFamily="18" charset="0"/>
            </a:endParaRPr>
          </a:p>
          <a:p>
            <a:pPr lvl="1" fontAlgn="base"/>
            <a:r>
              <a:rPr lang="en-US" dirty="0">
                <a:latin typeface="Times New Roman" panose="02020503050405090304" pitchFamily="18" charset="0"/>
                <a:cs typeface="Times New Roman" panose="02020503050405090304" pitchFamily="18" charset="0"/>
              </a:rPr>
              <a:t>Processes, standards, procedures, methods, and </a:t>
            </a:r>
            <a:r>
              <a:rPr lang="en-US" b="1" dirty="0">
                <a:solidFill>
                  <a:srgbClr val="FF0000"/>
                </a:solidFill>
                <a:latin typeface="Times New Roman" panose="02020503050405090304" pitchFamily="18" charset="0"/>
                <a:cs typeface="Times New Roman" panose="02020503050405090304" pitchFamily="18" charset="0"/>
              </a:rPr>
              <a:t>tools</a:t>
            </a:r>
            <a:r>
              <a:rPr lang="en-US" dirty="0">
                <a:latin typeface="Times New Roman" panose="02020503050405090304" pitchFamily="18" charset="0"/>
                <a:cs typeface="Times New Roman" panose="02020503050405090304" pitchFamily="18" charset="0"/>
              </a:rPr>
              <a:t> are defined at the organization level. Some degree of process improvement occurs over time</a:t>
            </a:r>
            <a:endParaRPr lang="en-US" dirty="0">
              <a:latin typeface="Times New Roman" panose="02020503050405090304" pitchFamily="18" charset="0"/>
              <a:cs typeface="Times New Roman" panose="02020503050405090304" pitchFamily="18" charset="0"/>
            </a:endParaRPr>
          </a:p>
          <a:p>
            <a:pPr lvl="1" fontAlgn="base"/>
            <a:r>
              <a:rPr lang="en-US" dirty="0">
                <a:latin typeface="Times New Roman" panose="02020503050405090304" pitchFamily="18" charset="0"/>
                <a:cs typeface="Times New Roman" panose="02020503050405090304" pitchFamily="18" charset="0"/>
              </a:rPr>
              <a:t>Medium quality and medium risk are involved.</a:t>
            </a:r>
            <a:endParaRPr lang="en-US" dirty="0">
              <a:latin typeface="Times New Roman" panose="02020503050405090304" pitchFamily="18" charset="0"/>
              <a:cs typeface="Times New Roman" panose="02020503050405090304" pitchFamily="18" charset="0"/>
            </a:endParaRPr>
          </a:p>
          <a:p>
            <a:pPr lvl="1" fontAlgn="base"/>
            <a:r>
              <a:rPr lang="en-US" dirty="0">
                <a:solidFill>
                  <a:srgbClr val="FF0000"/>
                </a:solidFill>
                <a:latin typeface="Times New Roman" panose="02020503050405090304" pitchFamily="18" charset="0"/>
                <a:cs typeface="Times New Roman" panose="02020503050405090304" pitchFamily="18" charset="0"/>
              </a:rPr>
              <a:t>The focus is process standardization.</a:t>
            </a:r>
            <a:endParaRPr lang="en-US" dirty="0">
              <a:solidFill>
                <a:srgbClr val="FF0000"/>
              </a:solidFill>
              <a:latin typeface="Times New Roman" panose="02020503050405090304" pitchFamily="18" charset="0"/>
              <a:cs typeface="Times New Roman" panose="02020503050405090304" pitchFamily="18" charset="0"/>
            </a:endParaRPr>
          </a:p>
          <a:p>
            <a:pPr lvl="1" fontAlgn="base"/>
            <a:r>
              <a:rPr lang="en-US" dirty="0">
                <a:latin typeface="Times New Roman" panose="02020503050405090304" pitchFamily="18" charset="0"/>
                <a:cs typeface="Times New Roman" panose="02020503050405090304" pitchFamily="18" charset="0"/>
              </a:rPr>
              <a:t>Organizations at this level provide training programs to ensure team members understand the standard processes and know how to implement them in their work.</a:t>
            </a:r>
            <a:endParaRPr lang="en-US" dirty="0">
              <a:solidFill>
                <a:srgbClr val="FF0000"/>
              </a:solidFill>
              <a:latin typeface="Times New Roman" panose="02020503050405090304" pitchFamily="18" charset="0"/>
              <a:cs typeface="Times New Roman" panose="02020503050405090304" pitchFamily="18" charset="0"/>
            </a:endParaRPr>
          </a:p>
          <a:p>
            <a:pPr lvl="1" fontAlgn="base"/>
            <a:r>
              <a:rPr lang="en-US" dirty="0">
                <a:latin typeface="Times New Roman" panose="02020503050405090304" pitchFamily="18" charset="0"/>
                <a:cs typeface="Times New Roman" panose="02020503050405090304" pitchFamily="18" charset="0"/>
              </a:rPr>
              <a:t>Level 3 organizations create and maintain a repository of process assets, such as templates, guidelines, checklists, and other resources, which can be reused across projects. </a:t>
            </a:r>
            <a:endParaRPr lang="en-US" dirty="0">
              <a:latin typeface="Times New Roman" panose="02020503050405090304" pitchFamily="18" charset="0"/>
              <a:cs typeface="Times New Roman" panose="02020503050405090304" pitchFamily="18" charset="0"/>
            </a:endParaRPr>
          </a:p>
          <a:p>
            <a:pPr lvl="1" fontAlgn="base"/>
            <a:r>
              <a:rPr lang="en-US" b="1" dirty="0">
                <a:solidFill>
                  <a:srgbClr val="FF0000"/>
                </a:solidFill>
                <a:latin typeface="Times New Roman" panose="02020503050405090304" pitchFamily="18" charset="0"/>
                <a:cs typeface="Times New Roman" panose="02020503050405090304" pitchFamily="18" charset="0"/>
              </a:rPr>
              <a:t>Proactive</a:t>
            </a:r>
            <a:endParaRPr lang="en-US" b="1" dirty="0">
              <a:solidFill>
                <a:srgbClr val="FF0000"/>
              </a:solidFill>
              <a:latin typeface="Times New Roman" panose="02020503050405090304" pitchFamily="18" charset="0"/>
              <a:cs typeface="Times New Roman" panose="02020503050405090304" pitchFamily="18" charset="0"/>
            </a:endParaRPr>
          </a:p>
          <a:p>
            <a:endParaRPr lang="en-US" dirty="0">
              <a:latin typeface="Times New Roman" panose="02020503050405090304" pitchFamily="18" charset="0"/>
              <a:cs typeface="Times New Roman" panose="02020503050405090304" pitchFamily="18" charset="0"/>
            </a:endParaRPr>
          </a:p>
        </p:txBody>
      </p:sp>
      <p:sp>
        <p:nvSpPr>
          <p:cNvPr id="4" name="Slide Number Placeholder 3"/>
          <p:cNvSpPr>
            <a:spLocks noGrp="1"/>
          </p:cNvSpPr>
          <p:nvPr>
            <p:ph type="sldNum" sz="quarter" idx="12"/>
          </p:nvPr>
        </p:nvSpPr>
        <p:spPr/>
        <p:txBody>
          <a:bodyPr/>
          <a:lstStyle/>
          <a:p>
            <a:fld id="{85C00B80-2E88-453F-BA3B-21B8BD0FD0C0}" type="slidenum">
              <a:rPr lang="en-US" smtClean="0"/>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503050405090304" pitchFamily="18" charset="0"/>
                <a:cs typeface="Times New Roman" panose="02020503050405090304" pitchFamily="18" charset="0"/>
              </a:rPr>
              <a:t>CMMI Model – Maturity Levels :</a:t>
            </a:r>
            <a:endParaRPr lang="en-US"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p:txBody>
          <a:bodyPr/>
          <a:lstStyle/>
          <a:p>
            <a:pPr fontAlgn="base"/>
            <a:r>
              <a:rPr lang="en-US" b="1" dirty="0">
                <a:latin typeface="Times New Roman" panose="02020503050405090304" pitchFamily="18" charset="0"/>
                <a:cs typeface="Times New Roman" panose="02020503050405090304" pitchFamily="18" charset="0"/>
              </a:rPr>
              <a:t>Maturity level 4: Quantitatively managed</a:t>
            </a:r>
            <a:endParaRPr lang="en-US" dirty="0">
              <a:latin typeface="Times New Roman" panose="02020503050405090304" pitchFamily="18" charset="0"/>
              <a:cs typeface="Times New Roman" panose="02020503050405090304" pitchFamily="18" charset="0"/>
            </a:endParaRPr>
          </a:p>
          <a:p>
            <a:pPr lvl="1" fontAlgn="base"/>
            <a:r>
              <a:rPr lang="en-US" dirty="0">
                <a:latin typeface="Times New Roman" panose="02020503050405090304" pitchFamily="18" charset="0"/>
                <a:cs typeface="Times New Roman" panose="02020503050405090304" pitchFamily="18" charset="0"/>
              </a:rPr>
              <a:t>Processes are controlled using statistical and other </a:t>
            </a:r>
            <a:r>
              <a:rPr lang="en-US" b="1" dirty="0">
                <a:solidFill>
                  <a:srgbClr val="FF0000"/>
                </a:solidFill>
                <a:latin typeface="Times New Roman" panose="02020503050405090304" pitchFamily="18" charset="0"/>
                <a:cs typeface="Times New Roman" panose="02020503050405090304" pitchFamily="18" charset="0"/>
              </a:rPr>
              <a:t>quantitative techniques</a:t>
            </a:r>
            <a:r>
              <a:rPr lang="en-US" dirty="0">
                <a:latin typeface="Times New Roman" panose="02020503050405090304" pitchFamily="18" charset="0"/>
                <a:cs typeface="Times New Roman" panose="02020503050405090304" pitchFamily="18" charset="0"/>
              </a:rPr>
              <a:t> and are </a:t>
            </a:r>
            <a:r>
              <a:rPr lang="en-US" b="1" dirty="0">
                <a:solidFill>
                  <a:srgbClr val="FF0000"/>
                </a:solidFill>
                <a:latin typeface="Times New Roman" panose="02020503050405090304" pitchFamily="18" charset="0"/>
                <a:cs typeface="Times New Roman" panose="02020503050405090304" pitchFamily="18" charset="0"/>
              </a:rPr>
              <a:t>quantitatively predictable </a:t>
            </a:r>
            <a:r>
              <a:rPr lang="en-US" dirty="0">
                <a:latin typeface="Times New Roman" panose="02020503050405090304" pitchFamily="18" charset="0"/>
                <a:cs typeface="Times New Roman" panose="02020503050405090304" pitchFamily="18" charset="0"/>
              </a:rPr>
              <a:t>(e.g., the use of the COCOMO model, FP model or other quantitative/statistical frameworks for estimation)</a:t>
            </a:r>
            <a:endParaRPr lang="en-US" dirty="0">
              <a:latin typeface="Times New Roman" panose="02020503050405090304" pitchFamily="18" charset="0"/>
              <a:cs typeface="Times New Roman" panose="02020503050405090304" pitchFamily="18" charset="0"/>
            </a:endParaRPr>
          </a:p>
          <a:p>
            <a:pPr lvl="1" fontAlgn="base"/>
            <a:r>
              <a:rPr lang="en-US" dirty="0">
                <a:latin typeface="Times New Roman" panose="02020503050405090304" pitchFamily="18" charset="0"/>
                <a:cs typeface="Times New Roman" panose="02020503050405090304" pitchFamily="18" charset="0"/>
              </a:rPr>
              <a:t>Moreover, the organization </a:t>
            </a:r>
            <a:r>
              <a:rPr lang="en-US" b="1" dirty="0">
                <a:solidFill>
                  <a:srgbClr val="FF0000"/>
                </a:solidFill>
                <a:latin typeface="Times New Roman" panose="02020503050405090304" pitchFamily="18" charset="0"/>
                <a:cs typeface="Times New Roman" panose="02020503050405090304" pitchFamily="18" charset="0"/>
              </a:rPr>
              <a:t>uses data </a:t>
            </a:r>
            <a:r>
              <a:rPr lang="en-US" dirty="0">
                <a:latin typeface="Times New Roman" panose="02020503050405090304" pitchFamily="18" charset="0"/>
                <a:cs typeface="Times New Roman" panose="02020503050405090304" pitchFamily="18" charset="0"/>
              </a:rPr>
              <a:t>to effectively manage risks, make processes more efficient, and correct process deficiencies. i.e., the business is ahead of risks, with more data-driven insight.</a:t>
            </a:r>
            <a:endParaRPr lang="en-US" dirty="0">
              <a:latin typeface="Times New Roman" panose="02020503050405090304" pitchFamily="18" charset="0"/>
              <a:cs typeface="Times New Roman" panose="02020503050405090304" pitchFamily="18" charset="0"/>
            </a:endParaRPr>
          </a:p>
          <a:p>
            <a:pPr lvl="1" fontAlgn="base"/>
            <a:r>
              <a:rPr lang="en-US" dirty="0">
                <a:latin typeface="Times New Roman" panose="02020503050405090304" pitchFamily="18" charset="0"/>
                <a:cs typeface="Times New Roman" panose="02020503050405090304" pitchFamily="18" charset="0"/>
              </a:rPr>
              <a:t>Quantitative objectives are based on data from customer requirements, organization needs, and previously developed successful projects.</a:t>
            </a:r>
            <a:endParaRPr lang="en-US" dirty="0">
              <a:latin typeface="Times New Roman" panose="02020503050405090304" pitchFamily="18" charset="0"/>
              <a:cs typeface="Times New Roman" panose="02020503050405090304" pitchFamily="18" charset="0"/>
            </a:endParaRPr>
          </a:p>
          <a:p>
            <a:pPr lvl="1" fontAlgn="base"/>
            <a:r>
              <a:rPr lang="en-US" dirty="0">
                <a:latin typeface="Times New Roman" panose="02020503050405090304" pitchFamily="18" charset="0"/>
                <a:cs typeface="Times New Roman" panose="02020503050405090304" pitchFamily="18" charset="0"/>
              </a:rPr>
              <a:t>Higher quality of processes is achieved.</a:t>
            </a:r>
            <a:endParaRPr lang="en-US" dirty="0">
              <a:latin typeface="Times New Roman" panose="02020503050405090304" pitchFamily="18" charset="0"/>
              <a:cs typeface="Times New Roman" panose="02020503050405090304" pitchFamily="18" charset="0"/>
            </a:endParaRPr>
          </a:p>
          <a:p>
            <a:pPr lvl="1" fontAlgn="base"/>
            <a:r>
              <a:rPr lang="en-US" dirty="0">
                <a:latin typeface="Times New Roman" panose="02020503050405090304" pitchFamily="18" charset="0"/>
                <a:cs typeface="Times New Roman" panose="02020503050405090304" pitchFamily="18" charset="0"/>
              </a:rPr>
              <a:t>Lower risk</a:t>
            </a:r>
            <a:endParaRPr lang="en-US" dirty="0">
              <a:latin typeface="Times New Roman" panose="02020503050405090304" pitchFamily="18" charset="0"/>
              <a:cs typeface="Times New Roman" panose="02020503050405090304" pitchFamily="18" charset="0"/>
            </a:endParaRPr>
          </a:p>
          <a:p>
            <a:endParaRPr lang="en-US" dirty="0">
              <a:latin typeface="Times New Roman" panose="02020503050405090304" pitchFamily="18" charset="0"/>
              <a:cs typeface="Times New Roman" panose="02020503050405090304" pitchFamily="18" charset="0"/>
            </a:endParaRPr>
          </a:p>
        </p:txBody>
      </p:sp>
      <p:sp>
        <p:nvSpPr>
          <p:cNvPr id="4" name="Slide Number Placeholder 3"/>
          <p:cNvSpPr>
            <a:spLocks noGrp="1"/>
          </p:cNvSpPr>
          <p:nvPr>
            <p:ph type="sldNum" sz="quarter" idx="12"/>
          </p:nvPr>
        </p:nvSpPr>
        <p:spPr/>
        <p:txBody>
          <a:bodyPr/>
          <a:lstStyle/>
          <a:p>
            <a:fld id="{85C00B80-2E88-453F-BA3B-21B8BD0FD0C0}" type="slidenum">
              <a:rPr lang="en-US" smtClean="0"/>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503050405090304" pitchFamily="18" charset="0"/>
                <a:cs typeface="Times New Roman" panose="02020503050405090304" pitchFamily="18" charset="0"/>
              </a:rPr>
              <a:t>CMMI Model – Maturity Levels :</a:t>
            </a:r>
            <a:endParaRPr lang="en-US"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p:txBody>
          <a:bodyPr/>
          <a:lstStyle/>
          <a:p>
            <a:pPr fontAlgn="base"/>
            <a:r>
              <a:rPr lang="en-US" b="1" dirty="0">
                <a:latin typeface="Times New Roman" panose="02020503050405090304" pitchFamily="18" charset="0"/>
                <a:cs typeface="Times New Roman" panose="02020503050405090304" pitchFamily="18" charset="0"/>
              </a:rPr>
              <a:t>Maturity level 5: Optimizing (Continuous Process Improvement)</a:t>
            </a:r>
            <a:endParaRPr lang="en-US" dirty="0">
              <a:latin typeface="Times New Roman" panose="02020503050405090304" pitchFamily="18" charset="0"/>
              <a:cs typeface="Times New Roman" panose="02020503050405090304" pitchFamily="18" charset="0"/>
            </a:endParaRPr>
          </a:p>
          <a:p>
            <a:pPr lvl="1" fontAlgn="base"/>
            <a:r>
              <a:rPr lang="en-US" dirty="0">
                <a:latin typeface="Times New Roman" panose="02020503050405090304" pitchFamily="18" charset="0"/>
                <a:cs typeface="Times New Roman" panose="02020503050405090304" pitchFamily="18" charset="0"/>
              </a:rPr>
              <a:t>Processes are stable and flexible</a:t>
            </a:r>
            <a:endParaRPr lang="en-US" dirty="0">
              <a:latin typeface="Times New Roman" panose="02020503050405090304" pitchFamily="18" charset="0"/>
              <a:cs typeface="Times New Roman" panose="02020503050405090304" pitchFamily="18" charset="0"/>
            </a:endParaRPr>
          </a:p>
          <a:p>
            <a:pPr lvl="1" fontAlgn="base"/>
            <a:r>
              <a:rPr lang="en-US" dirty="0">
                <a:latin typeface="Times New Roman" panose="02020503050405090304" pitchFamily="18" charset="0"/>
                <a:cs typeface="Times New Roman" panose="02020503050405090304" pitchFamily="18" charset="0"/>
              </a:rPr>
              <a:t>The organizational focus is on continuous/incremental improvement and innovative technological changes. </a:t>
            </a:r>
            <a:endParaRPr lang="en-US" dirty="0">
              <a:latin typeface="Times New Roman" panose="02020503050405090304" pitchFamily="18" charset="0"/>
              <a:cs typeface="Times New Roman" panose="02020503050405090304" pitchFamily="18" charset="0"/>
            </a:endParaRPr>
          </a:p>
          <a:p>
            <a:pPr lvl="1" fontAlgn="base"/>
            <a:r>
              <a:rPr lang="en-US" dirty="0">
                <a:latin typeface="Times New Roman" panose="02020503050405090304" pitchFamily="18" charset="0"/>
                <a:cs typeface="Times New Roman" panose="02020503050405090304" pitchFamily="18" charset="0"/>
              </a:rPr>
              <a:t>The </a:t>
            </a:r>
            <a:r>
              <a:rPr lang="en-US" dirty="0">
                <a:solidFill>
                  <a:srgbClr val="FF0000"/>
                </a:solidFill>
                <a:latin typeface="Times New Roman" panose="02020503050405090304" pitchFamily="18" charset="0"/>
                <a:cs typeface="Times New Roman" panose="02020503050405090304" pitchFamily="18" charset="0"/>
              </a:rPr>
              <a:t>highest</a:t>
            </a:r>
            <a:r>
              <a:rPr lang="en-US" dirty="0">
                <a:latin typeface="Times New Roman" panose="02020503050405090304" pitchFamily="18" charset="0"/>
                <a:cs typeface="Times New Roman" panose="02020503050405090304" pitchFamily="18" charset="0"/>
              </a:rPr>
              <a:t> quality of processes.</a:t>
            </a:r>
            <a:endParaRPr lang="en-US" dirty="0">
              <a:latin typeface="Times New Roman" panose="02020503050405090304" pitchFamily="18" charset="0"/>
              <a:cs typeface="Times New Roman" panose="02020503050405090304" pitchFamily="18" charset="0"/>
            </a:endParaRPr>
          </a:p>
          <a:p>
            <a:pPr lvl="1" fontAlgn="base"/>
            <a:r>
              <a:rPr lang="en-US" dirty="0">
                <a:latin typeface="Times New Roman" panose="02020503050405090304" pitchFamily="18" charset="0"/>
                <a:cs typeface="Times New Roman" panose="02020503050405090304" pitchFamily="18" charset="0"/>
              </a:rPr>
              <a:t>The lowest risk in processes and their performance.</a:t>
            </a:r>
            <a:endParaRPr lang="en-US" dirty="0">
              <a:latin typeface="Times New Roman" panose="02020503050405090304" pitchFamily="18" charset="0"/>
              <a:cs typeface="Times New Roman" panose="02020503050405090304" pitchFamily="18" charset="0"/>
            </a:endParaRPr>
          </a:p>
          <a:p>
            <a:pPr lvl="1" fontAlgn="base"/>
            <a:r>
              <a:rPr lang="en-US" dirty="0">
                <a:latin typeface="Times New Roman" panose="02020503050405090304" pitchFamily="18" charset="0"/>
                <a:cs typeface="Times New Roman" panose="02020503050405090304" pitchFamily="18" charset="0"/>
              </a:rPr>
              <a:t>Proactive and Innovative</a:t>
            </a:r>
            <a:endParaRPr lang="en-US" dirty="0">
              <a:latin typeface="Times New Roman" panose="02020503050405090304" pitchFamily="18" charset="0"/>
              <a:cs typeface="Times New Roman" panose="02020503050405090304" pitchFamily="18" charset="0"/>
            </a:endParaRPr>
          </a:p>
          <a:p>
            <a:pPr lvl="1" fontAlgn="base"/>
            <a:r>
              <a:rPr lang="en-US" dirty="0">
                <a:latin typeface="Times New Roman" panose="02020503050405090304" pitchFamily="18" charset="0"/>
                <a:cs typeface="Times New Roman" panose="02020503050405090304" pitchFamily="18" charset="0"/>
              </a:rPr>
              <a:t>Defect Prevention: Root cause analysis (RCA) is a common practice at Level 5</a:t>
            </a:r>
            <a:endParaRPr lang="en-US" dirty="0">
              <a:latin typeface="Times New Roman" panose="02020503050405090304" pitchFamily="18" charset="0"/>
              <a:cs typeface="Times New Roman" panose="02020503050405090304" pitchFamily="18" charset="0"/>
            </a:endParaRPr>
          </a:p>
          <a:p>
            <a:pPr lvl="1" fontAlgn="base"/>
            <a:r>
              <a:rPr lang="en-US" b="1" dirty="0">
                <a:latin typeface="Times New Roman" panose="02020503050405090304" pitchFamily="18" charset="0"/>
                <a:cs typeface="Times New Roman" panose="02020503050405090304" pitchFamily="18" charset="0"/>
              </a:rPr>
              <a:t>Competitive Advantage</a:t>
            </a:r>
            <a:r>
              <a:rPr lang="en-US" dirty="0">
                <a:latin typeface="Times New Roman" panose="02020503050405090304" pitchFamily="18" charset="0"/>
                <a:cs typeface="Times New Roman" panose="02020503050405090304" pitchFamily="18" charset="0"/>
              </a:rPr>
              <a:t>: By fostering innovation and adapting to change quickly, Level 5 organizations stay ahead of the competition.</a:t>
            </a:r>
            <a:endParaRPr lang="en-US" dirty="0">
              <a:latin typeface="Times New Roman" panose="02020503050405090304" pitchFamily="18" charset="0"/>
              <a:cs typeface="Times New Roman" panose="02020503050405090304" pitchFamily="18" charset="0"/>
            </a:endParaRPr>
          </a:p>
          <a:p>
            <a:endParaRPr lang="en-US" dirty="0">
              <a:latin typeface="Times New Roman" panose="02020503050405090304" pitchFamily="18" charset="0"/>
              <a:cs typeface="Times New Roman" panose="02020503050405090304" pitchFamily="18" charset="0"/>
            </a:endParaRPr>
          </a:p>
        </p:txBody>
      </p:sp>
      <p:sp>
        <p:nvSpPr>
          <p:cNvPr id="4" name="Slide Number Placeholder 3"/>
          <p:cNvSpPr>
            <a:spLocks noGrp="1"/>
          </p:cNvSpPr>
          <p:nvPr>
            <p:ph type="sldNum" sz="quarter" idx="12"/>
          </p:nvPr>
        </p:nvSpPr>
        <p:spPr/>
        <p:txBody>
          <a:bodyPr/>
          <a:lstStyle/>
          <a:p>
            <a:fld id="{85C00B80-2E88-453F-BA3B-21B8BD0FD0C0}" type="slidenum">
              <a:rPr lang="en-US" smtClean="0"/>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Measurement for Process Improvement</a:t>
            </a:r>
            <a:endParaRPr lang="en-US" dirty="0">
              <a:latin typeface="Times New Roman" panose="02020503050405090304" pitchFamily="18" charset="0"/>
              <a:cs typeface="Times New Roman" panose="02020503050405090304" pitchFamily="18" charset="0"/>
            </a:endParaRPr>
          </a:p>
        </p:txBody>
      </p:sp>
      <p:pic>
        <p:nvPicPr>
          <p:cNvPr id="5" name="Content Placeholder 4"/>
          <p:cNvPicPr>
            <a:picLocks noGrp="1" noChangeAspect="1"/>
          </p:cNvPicPr>
          <p:nvPr>
            <p:ph idx="1"/>
          </p:nvPr>
        </p:nvPicPr>
        <p:blipFill>
          <a:blip r:embed="rId1"/>
          <a:stretch>
            <a:fillRect/>
          </a:stretch>
        </p:blipFill>
        <p:spPr>
          <a:xfrm>
            <a:off x="1967509" y="1846263"/>
            <a:ext cx="8082265" cy="3909045"/>
          </a:xfrm>
          <a:prstGeom prst="rect">
            <a:avLst/>
          </a:prstGeom>
        </p:spPr>
      </p:pic>
      <p:sp>
        <p:nvSpPr>
          <p:cNvPr id="4" name="Slide Number Placeholder 3"/>
          <p:cNvSpPr>
            <a:spLocks noGrp="1"/>
          </p:cNvSpPr>
          <p:nvPr>
            <p:ph type="sldNum" sz="quarter" idx="12"/>
          </p:nvPr>
        </p:nvSpPr>
        <p:spPr/>
        <p:txBody>
          <a:bodyPr/>
          <a:lstStyle/>
          <a:p>
            <a:fld id="{7CD59F3B-FA5A-4D45-8CD5-BDD6698005F4}" type="slidenum">
              <a:rPr lang="en-US" smtClean="0"/>
            </a:fld>
            <a:endParaRPr lang="en-US"/>
          </a:p>
        </p:txBody>
      </p:sp>
      <p:sp>
        <p:nvSpPr>
          <p:cNvPr id="6" name="TextBox 5"/>
          <p:cNvSpPr txBox="1"/>
          <p:nvPr/>
        </p:nvSpPr>
        <p:spPr>
          <a:xfrm>
            <a:off x="2070341" y="5756797"/>
            <a:ext cx="7830118" cy="430887"/>
          </a:xfrm>
          <a:prstGeom prst="rect">
            <a:avLst/>
          </a:prstGeom>
          <a:noFill/>
        </p:spPr>
        <p:txBody>
          <a:bodyPr wrap="square" rtlCol="0">
            <a:spAutoFit/>
          </a:bodyPr>
          <a:lstStyle/>
          <a:p>
            <a:r>
              <a:rPr lang="en-US" sz="1100" dirty="0"/>
              <a:t>REF: </a:t>
            </a:r>
            <a:r>
              <a:rPr lang="en-US" sz="1100" i="1" dirty="0"/>
              <a:t>Mario, H. I. R. Z. "An approach supporting integrated modeling and design of complex mechatronics products by the example of automotive applications." (2018).</a:t>
            </a:r>
            <a:endParaRPr lang="en-US" sz="1100" i="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Measurement for Process Improvement</a:t>
            </a:r>
            <a:endParaRPr lang="en-US"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a:xfrm>
            <a:off x="1097280" y="1845734"/>
            <a:ext cx="4104448" cy="3985724"/>
          </a:xfrm>
        </p:spPr>
        <p:txBody>
          <a:bodyPr/>
          <a:lstStyle/>
          <a:p>
            <a:pPr>
              <a:buFont typeface="Wingdings" panose="05000000000000000000" pitchFamily="2" charset="2"/>
              <a:buChar char="q"/>
            </a:pPr>
            <a:r>
              <a:rPr lang="en-US" dirty="0">
                <a:latin typeface="Times New Roman" panose="02020503050405090304" pitchFamily="18" charset="0"/>
                <a:cs typeface="Times New Roman" panose="02020503050405090304" pitchFamily="18" charset="0"/>
              </a:rPr>
              <a:t>The SEI CMMI distinguishes one level from another in terms of key process activities going on at each level. </a:t>
            </a:r>
            <a:endParaRPr lang="en-US" dirty="0">
              <a:latin typeface="Times New Roman" panose="02020503050405090304" pitchFamily="18" charset="0"/>
              <a:cs typeface="Times New Roman" panose="02020503050405090304" pitchFamily="18" charset="0"/>
            </a:endParaRPr>
          </a:p>
          <a:p>
            <a:pPr>
              <a:buFont typeface="Wingdings" panose="05000000000000000000" pitchFamily="2" charset="2"/>
              <a:buChar char="q"/>
            </a:pPr>
            <a:r>
              <a:rPr lang="en-US" dirty="0">
                <a:latin typeface="Times New Roman" panose="02020503050405090304" pitchFamily="18" charset="0"/>
                <a:cs typeface="Times New Roman" panose="02020503050405090304" pitchFamily="18" charset="0"/>
              </a:rPr>
              <a:t>Specific goals, questions, and metrics are developed to assess whether an organization has reached a particular level. </a:t>
            </a:r>
            <a:endParaRPr lang="en-US" dirty="0">
              <a:latin typeface="Times New Roman" panose="02020503050405090304" pitchFamily="18" charset="0"/>
              <a:cs typeface="Times New Roman" panose="02020503050405090304" pitchFamily="18" charset="0"/>
            </a:endParaRPr>
          </a:p>
          <a:p>
            <a:pPr>
              <a:buFont typeface="Wingdings" panose="05000000000000000000" pitchFamily="2" charset="2"/>
              <a:buChar char="q"/>
            </a:pPr>
            <a:endParaRPr lang="en-US" dirty="0">
              <a:latin typeface="Times New Roman" panose="02020503050405090304" pitchFamily="18" charset="0"/>
              <a:cs typeface="Times New Roman" panose="02020503050405090304" pitchFamily="18" charset="0"/>
            </a:endParaRPr>
          </a:p>
          <a:p>
            <a:pPr>
              <a:buFont typeface="Wingdings" panose="05000000000000000000" pitchFamily="2" charset="2"/>
              <a:buChar char="q"/>
            </a:pPr>
            <a:r>
              <a:rPr lang="en-US" dirty="0">
                <a:latin typeface="Times New Roman" panose="02020503050405090304" pitchFamily="18" charset="0"/>
                <a:cs typeface="Times New Roman" panose="02020503050405090304" pitchFamily="18" charset="0"/>
              </a:rPr>
              <a:t> </a:t>
            </a:r>
            <a:r>
              <a:rPr lang="en-US" sz="1600" b="1" i="1" dirty="0">
                <a:latin typeface="Times New Roman" panose="02020503050405090304" pitchFamily="18" charset="0"/>
                <a:cs typeface="Times New Roman" panose="02020503050405090304" pitchFamily="18" charset="0"/>
              </a:rPr>
              <a:t>Please see page number 106 in the referenced book. </a:t>
            </a:r>
            <a:endParaRPr lang="en-US" sz="1600" b="1" i="1" dirty="0">
              <a:latin typeface="Times New Roman" panose="02020503050405090304" pitchFamily="18" charset="0"/>
              <a:cs typeface="Times New Roman" panose="02020503050405090304" pitchFamily="18" charset="0"/>
            </a:endParaRPr>
          </a:p>
        </p:txBody>
      </p:sp>
      <p:sp>
        <p:nvSpPr>
          <p:cNvPr id="4" name="Slide Number Placeholder 3"/>
          <p:cNvSpPr>
            <a:spLocks noGrp="1"/>
          </p:cNvSpPr>
          <p:nvPr>
            <p:ph type="sldNum" sz="quarter" idx="12"/>
          </p:nvPr>
        </p:nvSpPr>
        <p:spPr/>
        <p:txBody>
          <a:bodyPr/>
          <a:lstStyle/>
          <a:p>
            <a:fld id="{7CD59F3B-FA5A-4D45-8CD5-BDD6698005F4}" type="slidenum">
              <a:rPr lang="en-US" smtClean="0"/>
            </a:fld>
            <a:endParaRPr lang="en-US"/>
          </a:p>
        </p:txBody>
      </p:sp>
      <p:pic>
        <p:nvPicPr>
          <p:cNvPr id="6" name="Picture 5"/>
          <p:cNvPicPr>
            <a:picLocks noChangeAspect="1"/>
          </p:cNvPicPr>
          <p:nvPr/>
        </p:nvPicPr>
        <p:blipFill>
          <a:blip r:embed="rId1"/>
          <a:stretch>
            <a:fillRect/>
          </a:stretch>
        </p:blipFill>
        <p:spPr>
          <a:xfrm>
            <a:off x="5633049" y="1761782"/>
            <a:ext cx="5934973" cy="415362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Combining GQM with Process Maturity</a:t>
            </a:r>
            <a:endParaRPr lang="en-US"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p:txBody>
          <a:bodyPr>
            <a:normAutofit lnSpcReduction="10000"/>
          </a:bodyPr>
          <a:lstStyle/>
          <a:p>
            <a:r>
              <a:rPr lang="en-US" dirty="0">
                <a:latin typeface="Times New Roman" panose="02020503050405090304" pitchFamily="18" charset="0"/>
                <a:cs typeface="Times New Roman" panose="02020503050405090304" pitchFamily="18" charset="0"/>
              </a:rPr>
              <a:t>Suppose you are using the Goal-Question-Metric paradigm to decide what your project should measure. You may have identified at least one of the following </a:t>
            </a:r>
            <a:r>
              <a:rPr lang="en-US" b="1" dirty="0">
                <a:latin typeface="Times New Roman" panose="02020503050405090304" pitchFamily="18" charset="0"/>
                <a:cs typeface="Times New Roman" panose="02020503050405090304" pitchFamily="18" charset="0"/>
              </a:rPr>
              <a:t>high-level goals:</a:t>
            </a:r>
            <a:endParaRPr lang="en-US" b="1" dirty="0">
              <a:latin typeface="Times New Roman" panose="02020503050405090304" pitchFamily="18" charset="0"/>
              <a:cs typeface="Times New Roman" panose="02020503050405090304" pitchFamily="18" charset="0"/>
            </a:endParaRPr>
          </a:p>
          <a:p>
            <a:pPr lvl="1">
              <a:buFont typeface="Wingdings" panose="05000000000000000000" pitchFamily="2" charset="2"/>
              <a:buChar char="§"/>
            </a:pPr>
            <a:r>
              <a:rPr lang="en-US" dirty="0">
                <a:latin typeface="Times New Roman" panose="02020503050405090304" pitchFamily="18" charset="0"/>
                <a:cs typeface="Times New Roman" panose="02020503050405090304" pitchFamily="18" charset="0"/>
              </a:rPr>
              <a:t> Improving productivity</a:t>
            </a:r>
            <a:endParaRPr lang="en-US" dirty="0">
              <a:latin typeface="Times New Roman" panose="02020503050405090304" pitchFamily="18" charset="0"/>
              <a:cs typeface="Times New Roman" panose="02020503050405090304" pitchFamily="18" charset="0"/>
            </a:endParaRPr>
          </a:p>
          <a:p>
            <a:pPr lvl="1">
              <a:buFont typeface="Wingdings" panose="05000000000000000000" pitchFamily="2" charset="2"/>
              <a:buChar char="§"/>
            </a:pPr>
            <a:r>
              <a:rPr lang="en-US" dirty="0">
                <a:latin typeface="Times New Roman" panose="02020503050405090304" pitchFamily="18" charset="0"/>
                <a:cs typeface="Times New Roman" panose="02020503050405090304" pitchFamily="18" charset="0"/>
              </a:rPr>
              <a:t> Improving quality</a:t>
            </a:r>
            <a:endParaRPr lang="en-US" dirty="0">
              <a:latin typeface="Times New Roman" panose="02020503050405090304" pitchFamily="18" charset="0"/>
              <a:cs typeface="Times New Roman" panose="02020503050405090304" pitchFamily="18" charset="0"/>
            </a:endParaRPr>
          </a:p>
          <a:p>
            <a:pPr lvl="1">
              <a:buFont typeface="Wingdings" panose="05000000000000000000" pitchFamily="2" charset="2"/>
              <a:buChar char="§"/>
            </a:pPr>
            <a:r>
              <a:rPr lang="en-US" dirty="0">
                <a:latin typeface="Times New Roman" panose="02020503050405090304" pitchFamily="18" charset="0"/>
                <a:cs typeface="Times New Roman" panose="02020503050405090304" pitchFamily="18" charset="0"/>
              </a:rPr>
              <a:t> Reducing risk</a:t>
            </a:r>
            <a:endParaRPr lang="en-US" dirty="0">
              <a:latin typeface="Times New Roman" panose="02020503050405090304" pitchFamily="18" charset="0"/>
              <a:cs typeface="Times New Roman" panose="02020503050405090304" pitchFamily="18" charset="0"/>
            </a:endParaRPr>
          </a:p>
          <a:p>
            <a:pPr lvl="1">
              <a:buFont typeface="Wingdings" panose="05000000000000000000" pitchFamily="2" charset="2"/>
              <a:buChar char="§"/>
            </a:pPr>
            <a:endParaRPr lang="en-US" dirty="0">
              <a:latin typeface="Times New Roman" panose="02020503050405090304" pitchFamily="18" charset="0"/>
              <a:cs typeface="Times New Roman" panose="02020503050405090304" pitchFamily="18" charset="0"/>
            </a:endParaRPr>
          </a:p>
          <a:p>
            <a:r>
              <a:rPr lang="en-US" dirty="0">
                <a:latin typeface="Times New Roman" panose="02020503050405090304" pitchFamily="18" charset="0"/>
                <a:cs typeface="Times New Roman" panose="02020503050405090304" pitchFamily="18" charset="0"/>
              </a:rPr>
              <a:t>Within each category, you can represent the goal’s satisfaction as a set of </a:t>
            </a:r>
            <a:r>
              <a:rPr lang="en-US" dirty="0" err="1">
                <a:latin typeface="Times New Roman" panose="02020503050405090304" pitchFamily="18" charset="0"/>
                <a:cs typeface="Times New Roman" panose="02020503050405090304" pitchFamily="18" charset="0"/>
              </a:rPr>
              <a:t>subgoals</a:t>
            </a:r>
            <a:endParaRPr lang="en-US" dirty="0">
              <a:latin typeface="Times New Roman" panose="02020503050405090304" pitchFamily="18" charset="0"/>
              <a:cs typeface="Times New Roman" panose="02020503050405090304" pitchFamily="18" charset="0"/>
            </a:endParaRPr>
          </a:p>
          <a:p>
            <a:r>
              <a:rPr lang="en-US" dirty="0">
                <a:latin typeface="Times New Roman" panose="02020503050405090304" pitchFamily="18" charset="0"/>
                <a:cs typeface="Times New Roman" panose="02020503050405090304" pitchFamily="18" charset="0"/>
              </a:rPr>
              <a:t>For example, the goal of improving productivity can be interpreted as several </a:t>
            </a:r>
            <a:r>
              <a:rPr lang="en-US" dirty="0" err="1">
                <a:latin typeface="Times New Roman" panose="02020503050405090304" pitchFamily="18" charset="0"/>
                <a:cs typeface="Times New Roman" panose="02020503050405090304" pitchFamily="18" charset="0"/>
              </a:rPr>
              <a:t>subgoals</a:t>
            </a:r>
            <a:r>
              <a:rPr lang="en-US" dirty="0">
                <a:latin typeface="Times New Roman" panose="02020503050405090304" pitchFamily="18" charset="0"/>
                <a:cs typeface="Times New Roman" panose="02020503050405090304" pitchFamily="18" charset="0"/>
              </a:rPr>
              <a:t> affecting resources:</a:t>
            </a:r>
            <a:endParaRPr lang="en-US" dirty="0">
              <a:latin typeface="Times New Roman" panose="02020503050405090304" pitchFamily="18" charset="0"/>
              <a:cs typeface="Times New Roman" panose="02020503050405090304" pitchFamily="18" charset="0"/>
            </a:endParaRPr>
          </a:p>
          <a:p>
            <a:pPr lvl="1">
              <a:buFont typeface="Wingdings" panose="05000000000000000000" pitchFamily="2" charset="2"/>
              <a:buChar char="§"/>
            </a:pPr>
            <a:r>
              <a:rPr lang="en-US" dirty="0">
                <a:latin typeface="Times New Roman" panose="02020503050405090304" pitchFamily="18" charset="0"/>
                <a:cs typeface="Times New Roman" panose="02020503050405090304" pitchFamily="18" charset="0"/>
              </a:rPr>
              <a:t>Assuring adequate staff skills</a:t>
            </a:r>
            <a:endParaRPr lang="en-US" dirty="0">
              <a:latin typeface="Times New Roman" panose="02020503050405090304" pitchFamily="18" charset="0"/>
              <a:cs typeface="Times New Roman" panose="02020503050405090304" pitchFamily="18" charset="0"/>
            </a:endParaRPr>
          </a:p>
          <a:p>
            <a:pPr lvl="1">
              <a:buFont typeface="Wingdings" panose="05000000000000000000" pitchFamily="2" charset="2"/>
              <a:buChar char="§"/>
            </a:pPr>
            <a:r>
              <a:rPr lang="en-US" dirty="0">
                <a:latin typeface="Times New Roman" panose="02020503050405090304" pitchFamily="18" charset="0"/>
                <a:cs typeface="Times New Roman" panose="02020503050405090304" pitchFamily="18" charset="0"/>
              </a:rPr>
              <a:t>Assuring adequate managerial skills</a:t>
            </a:r>
            <a:endParaRPr lang="en-US" dirty="0">
              <a:latin typeface="Times New Roman" panose="02020503050405090304" pitchFamily="18" charset="0"/>
              <a:cs typeface="Times New Roman" panose="02020503050405090304" pitchFamily="18" charset="0"/>
            </a:endParaRPr>
          </a:p>
          <a:p>
            <a:pPr lvl="1">
              <a:buFont typeface="Wingdings" panose="05000000000000000000" pitchFamily="2" charset="2"/>
              <a:buChar char="§"/>
            </a:pPr>
            <a:r>
              <a:rPr lang="en-US" dirty="0">
                <a:latin typeface="Times New Roman" panose="02020503050405090304" pitchFamily="18" charset="0"/>
                <a:cs typeface="Times New Roman" panose="02020503050405090304" pitchFamily="18" charset="0"/>
              </a:rPr>
              <a:t>Assuring adequate host software engineering technology</a:t>
            </a:r>
            <a:endParaRPr lang="en-US" dirty="0">
              <a:latin typeface="Times New Roman" panose="02020503050405090304" pitchFamily="18" charset="0"/>
              <a:cs typeface="Times New Roman" panose="02020503050405090304" pitchFamily="18" charset="0"/>
            </a:endParaRPr>
          </a:p>
        </p:txBody>
      </p:sp>
      <p:sp>
        <p:nvSpPr>
          <p:cNvPr id="4" name="Slide Number Placeholder 3"/>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Combining GQM with Process Maturity</a:t>
            </a:r>
            <a:endParaRPr lang="en-US"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p:txBody>
          <a:bodyPr/>
          <a:lstStyle/>
          <a:p>
            <a:r>
              <a:rPr lang="en-US" dirty="0">
                <a:latin typeface="Times New Roman" panose="02020503050405090304" pitchFamily="18" charset="0"/>
                <a:cs typeface="Times New Roman" panose="02020503050405090304" pitchFamily="18" charset="0"/>
              </a:rPr>
              <a:t>if you have chosen improving quality with a sub goal of improving the quality of the requirements, then the related questions might include: </a:t>
            </a:r>
            <a:endParaRPr lang="en-US" dirty="0">
              <a:latin typeface="Times New Roman" panose="02020503050405090304" pitchFamily="18" charset="0"/>
              <a:cs typeface="Times New Roman" panose="02020503050405090304" pitchFamily="18" charset="0"/>
            </a:endParaRPr>
          </a:p>
          <a:p>
            <a:pPr lvl="1">
              <a:buFont typeface="Wingdings" panose="05000000000000000000" pitchFamily="2" charset="2"/>
              <a:buChar char="§"/>
            </a:pPr>
            <a:r>
              <a:rPr lang="en-US" dirty="0">
                <a:latin typeface="Times New Roman" panose="02020503050405090304" pitchFamily="18" charset="0"/>
                <a:cs typeface="Times New Roman" panose="02020503050405090304" pitchFamily="18" charset="0"/>
              </a:rPr>
              <a:t> Is the set of requirements clear and understandable? </a:t>
            </a:r>
            <a:endParaRPr lang="en-US" dirty="0">
              <a:latin typeface="Times New Roman" panose="02020503050405090304" pitchFamily="18" charset="0"/>
              <a:cs typeface="Times New Roman" panose="02020503050405090304" pitchFamily="18" charset="0"/>
            </a:endParaRPr>
          </a:p>
          <a:p>
            <a:pPr lvl="1">
              <a:buFont typeface="Wingdings" panose="05000000000000000000" pitchFamily="2" charset="2"/>
              <a:buChar char="§"/>
            </a:pPr>
            <a:r>
              <a:rPr lang="en-US" dirty="0">
                <a:latin typeface="Times New Roman" panose="02020503050405090304" pitchFamily="18" charset="0"/>
                <a:cs typeface="Times New Roman" panose="02020503050405090304" pitchFamily="18" charset="0"/>
              </a:rPr>
              <a:t> Is the set of requirements testable? </a:t>
            </a:r>
            <a:endParaRPr lang="en-US" dirty="0">
              <a:latin typeface="Times New Roman" panose="02020503050405090304" pitchFamily="18" charset="0"/>
              <a:cs typeface="Times New Roman" panose="02020503050405090304" pitchFamily="18" charset="0"/>
            </a:endParaRPr>
          </a:p>
          <a:p>
            <a:pPr lvl="1">
              <a:buFont typeface="Wingdings" panose="05000000000000000000" pitchFamily="2" charset="2"/>
              <a:buChar char="§"/>
            </a:pPr>
            <a:r>
              <a:rPr lang="en-US" dirty="0">
                <a:latin typeface="Times New Roman" panose="02020503050405090304" pitchFamily="18" charset="0"/>
                <a:cs typeface="Times New Roman" panose="02020503050405090304" pitchFamily="18" charset="0"/>
              </a:rPr>
              <a:t> Is the set of requirements reusable? etc. </a:t>
            </a:r>
            <a:endParaRPr lang="en-US" dirty="0">
              <a:latin typeface="Times New Roman" panose="02020503050405090304" pitchFamily="18" charset="0"/>
              <a:cs typeface="Times New Roman" panose="02020503050405090304" pitchFamily="18" charset="0"/>
            </a:endParaRPr>
          </a:p>
          <a:p>
            <a:pPr marL="201295" lvl="1" indent="0">
              <a:buNone/>
            </a:pPr>
            <a:endParaRPr lang="en-US" dirty="0">
              <a:latin typeface="Times New Roman" panose="02020503050405090304" pitchFamily="18" charset="0"/>
              <a:cs typeface="Times New Roman" panose="02020503050405090304" pitchFamily="18" charset="0"/>
            </a:endParaRPr>
          </a:p>
          <a:p>
            <a:r>
              <a:rPr lang="en-US" b="1" dirty="0">
                <a:latin typeface="Times New Roman" panose="02020503050405090304" pitchFamily="18" charset="0"/>
                <a:cs typeface="Times New Roman" panose="02020503050405090304" pitchFamily="18" charset="0"/>
              </a:rPr>
              <a:t>Now, suppose you want to answer the question: Is the set of requirements maintainable?</a:t>
            </a:r>
            <a:endParaRPr lang="en-US" b="1" dirty="0">
              <a:latin typeface="Times New Roman" panose="02020503050405090304" pitchFamily="18" charset="0"/>
              <a:cs typeface="Times New Roman" panose="02020503050405090304" pitchFamily="18" charset="0"/>
            </a:endParaRPr>
          </a:p>
          <a:p>
            <a:endParaRPr lang="en-US" dirty="0">
              <a:latin typeface="Times New Roman" panose="02020503050405090304" pitchFamily="18" charset="0"/>
              <a:cs typeface="Times New Roman" panose="02020503050405090304" pitchFamily="18" charset="0"/>
            </a:endParaRPr>
          </a:p>
        </p:txBody>
      </p:sp>
      <p:sp>
        <p:nvSpPr>
          <p:cNvPr id="4" name="Slide Number Placeholder 3"/>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Combining GQM with Process Maturity</a:t>
            </a:r>
            <a:endParaRPr lang="en-US"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latin typeface="Times New Roman" panose="02020503050405090304" pitchFamily="18" charset="0"/>
                <a:cs typeface="Times New Roman" panose="02020503050405090304" pitchFamily="18" charset="0"/>
              </a:rPr>
              <a:t>Level 1, then the project is likely to have ill-defined requirements. Measuring requirements characteristics is difficult at this level, so you may choose to count the number of requirements and changes to those requirements to establish a baseline  </a:t>
            </a:r>
            <a:endParaRPr lang="en-US" dirty="0">
              <a:latin typeface="Times New Roman" panose="02020503050405090304" pitchFamily="18" charset="0"/>
              <a:cs typeface="Times New Roman" panose="02020503050405090304" pitchFamily="18" charset="0"/>
            </a:endParaRPr>
          </a:p>
          <a:p>
            <a:pPr>
              <a:buFont typeface="Wingdings" panose="05000000000000000000" pitchFamily="2" charset="2"/>
              <a:buChar char="§"/>
            </a:pPr>
            <a:r>
              <a:rPr lang="en-US" dirty="0">
                <a:latin typeface="Times New Roman" panose="02020503050405090304" pitchFamily="18" charset="0"/>
                <a:cs typeface="Times New Roman" panose="02020503050405090304" pitchFamily="18" charset="0"/>
              </a:rPr>
              <a:t>Level 2: the requirements are well defined you can collect additional information: the type of each requirement (database requirements, interface requirements, performance requirements, etc.) and the number of changes to each type. </a:t>
            </a:r>
            <a:endParaRPr lang="en-US" dirty="0">
              <a:latin typeface="Times New Roman" panose="02020503050405090304" pitchFamily="18" charset="0"/>
              <a:cs typeface="Times New Roman" panose="02020503050405090304" pitchFamily="18" charset="0"/>
            </a:endParaRPr>
          </a:p>
          <a:p>
            <a:pPr>
              <a:buFont typeface="Wingdings" panose="05000000000000000000" pitchFamily="2" charset="2"/>
              <a:buChar char="§"/>
            </a:pPr>
            <a:r>
              <a:rPr lang="en-US" dirty="0">
                <a:latin typeface="Times New Roman" panose="02020503050405090304" pitchFamily="18" charset="0"/>
                <a:cs typeface="Times New Roman" panose="02020503050405090304" pitchFamily="18" charset="0"/>
              </a:rPr>
              <a:t> Level 3: your visibility into the process is improved, and intermediate activities are defined, with entry and exit criteria for each activity. For this level, you can collect a richer type of measurement: e.g. - traceability</a:t>
            </a:r>
            <a:endParaRPr lang="en-US" dirty="0">
              <a:latin typeface="Times New Roman" panose="02020503050405090304" pitchFamily="18" charset="0"/>
              <a:cs typeface="Times New Roman" panose="02020503050405090304" pitchFamily="18" charset="0"/>
            </a:endParaRPr>
          </a:p>
        </p:txBody>
      </p:sp>
      <p:sp>
        <p:nvSpPr>
          <p:cNvPr id="4" name="Slide Number Placeholder 3"/>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Combining GQM with Process Maturity</a:t>
            </a:r>
            <a:endParaRPr lang="en-US"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p:txBody>
          <a:bodyPr/>
          <a:lstStyle/>
          <a:p>
            <a:r>
              <a:rPr lang="en-US" dirty="0">
                <a:latin typeface="Times New Roman" panose="02020503050405090304" pitchFamily="18" charset="0"/>
                <a:cs typeface="Times New Roman" panose="02020503050405090304" pitchFamily="18" charset="0"/>
              </a:rPr>
              <a:t>CMMI provides a roadmap for improving process maturity, while GQM offers a structured approach to measure and evaluate progress toward that roadmap.</a:t>
            </a:r>
            <a:endParaRPr lang="en-US" dirty="0">
              <a:latin typeface="Times New Roman" panose="02020503050405090304" pitchFamily="18" charset="0"/>
              <a:cs typeface="Times New Roman" panose="02020503050405090304" pitchFamily="18" charset="0"/>
            </a:endParaRPr>
          </a:p>
          <a:p>
            <a:r>
              <a:rPr lang="en-US" dirty="0">
                <a:latin typeface="Times New Roman" panose="02020503050405090304" pitchFamily="18" charset="0"/>
                <a:cs typeface="Times New Roman" panose="02020503050405090304" pitchFamily="18" charset="0"/>
              </a:rPr>
              <a:t>By using GQM within the CMMI framework:</a:t>
            </a:r>
            <a:endParaRPr lang="en-US" dirty="0">
              <a:latin typeface="Times New Roman" panose="02020503050405090304" pitchFamily="18" charset="0"/>
              <a:cs typeface="Times New Roman" panose="02020503050405090304" pitchFamily="18" charset="0"/>
            </a:endParaRPr>
          </a:p>
          <a:p>
            <a:pPr lvl="1">
              <a:buFont typeface="Arial" panose="020B0604020202090204" pitchFamily="34" charset="0"/>
              <a:buChar char="•"/>
            </a:pPr>
            <a:r>
              <a:rPr lang="en-US" dirty="0">
                <a:latin typeface="Times New Roman" panose="02020503050405090304" pitchFamily="18" charset="0"/>
                <a:cs typeface="Times New Roman" panose="02020503050405090304" pitchFamily="18" charset="0"/>
              </a:rPr>
              <a:t>Organizations gain clarity on what to measure at each level.</a:t>
            </a:r>
            <a:endParaRPr lang="en-US" dirty="0">
              <a:latin typeface="Times New Roman" panose="02020503050405090304" pitchFamily="18" charset="0"/>
              <a:cs typeface="Times New Roman" panose="02020503050405090304" pitchFamily="18" charset="0"/>
            </a:endParaRPr>
          </a:p>
          <a:p>
            <a:pPr lvl="1">
              <a:buFont typeface="Arial" panose="020B0604020202090204" pitchFamily="34" charset="0"/>
              <a:buChar char="•"/>
            </a:pPr>
            <a:r>
              <a:rPr lang="en-US" dirty="0">
                <a:latin typeface="Times New Roman" panose="02020503050405090304" pitchFamily="18" charset="0"/>
                <a:cs typeface="Times New Roman" panose="02020503050405090304" pitchFamily="18" charset="0"/>
              </a:rPr>
              <a:t>They can track the effectiveness of their processes through relevant metrics.</a:t>
            </a:r>
            <a:endParaRPr lang="en-US" dirty="0">
              <a:latin typeface="Times New Roman" panose="02020503050405090304" pitchFamily="18" charset="0"/>
              <a:cs typeface="Times New Roman" panose="02020503050405090304" pitchFamily="18" charset="0"/>
            </a:endParaRPr>
          </a:p>
          <a:p>
            <a:pPr lvl="1">
              <a:buFont typeface="Arial" panose="020B0604020202090204" pitchFamily="34" charset="0"/>
              <a:buChar char="•"/>
            </a:pPr>
            <a:r>
              <a:rPr lang="en-US" dirty="0">
                <a:latin typeface="Times New Roman" panose="02020503050405090304" pitchFamily="18" charset="0"/>
                <a:cs typeface="Times New Roman" panose="02020503050405090304" pitchFamily="18" charset="0"/>
              </a:rPr>
              <a:t>The two together ensure that process improvements are aligned with strategic goals.</a:t>
            </a:r>
            <a:endParaRPr lang="en-US" dirty="0">
              <a:latin typeface="Times New Roman" panose="02020503050405090304" pitchFamily="18" charset="0"/>
              <a:cs typeface="Times New Roman" panose="02020503050405090304" pitchFamily="18" charset="0"/>
            </a:endParaRPr>
          </a:p>
        </p:txBody>
      </p:sp>
      <p:sp>
        <p:nvSpPr>
          <p:cNvPr id="4" name="Slide Number Placeholder 3"/>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Sample Process Measures/2</a:t>
            </a:r>
            <a:endParaRPr lang="en-US" dirty="0">
              <a:latin typeface="Times New Roman" panose="02020503050405090304" pitchFamily="18" charset="0"/>
              <a:cs typeface="Times New Roman" panose="02020503050405090304" pitchFamily="18" charset="0"/>
            </a:endParaRPr>
          </a:p>
        </p:txBody>
      </p:sp>
      <p:pic>
        <p:nvPicPr>
          <p:cNvPr id="4" name="Content Placeholder 3"/>
          <p:cNvPicPr>
            <a:picLocks noGrp="1" noChangeAspect="1"/>
          </p:cNvPicPr>
          <p:nvPr>
            <p:ph idx="1"/>
          </p:nvPr>
        </p:nvPicPr>
        <p:blipFill>
          <a:blip r:embed="rId1"/>
          <a:stretch>
            <a:fillRect/>
          </a:stretch>
        </p:blipFill>
        <p:spPr>
          <a:xfrm>
            <a:off x="2047875" y="1846263"/>
            <a:ext cx="8156575" cy="4022725"/>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Sample Product Measures/1</a:t>
            </a:r>
            <a:endParaRPr lang="en-US" dirty="0">
              <a:latin typeface="Times New Roman" panose="02020503050405090304" pitchFamily="18" charset="0"/>
              <a:cs typeface="Times New Roman" panose="02020503050405090304" pitchFamily="18" charset="0"/>
            </a:endParaRPr>
          </a:p>
        </p:txBody>
      </p:sp>
      <p:pic>
        <p:nvPicPr>
          <p:cNvPr id="5" name="Content Placeholder 4"/>
          <p:cNvPicPr>
            <a:picLocks noGrp="1" noChangeAspect="1"/>
          </p:cNvPicPr>
          <p:nvPr>
            <p:ph idx="1"/>
          </p:nvPr>
        </p:nvPicPr>
        <p:blipFill>
          <a:blip r:embed="rId1"/>
          <a:stretch>
            <a:fillRect/>
          </a:stretch>
        </p:blipFill>
        <p:spPr>
          <a:xfrm>
            <a:off x="2269287" y="1846263"/>
            <a:ext cx="7713751" cy="4022725"/>
          </a:xfrm>
          <a:prstGeom prst="rect">
            <a:avLst/>
          </a:prstGeom>
        </p:spPr>
      </p:pic>
      <p:sp>
        <p:nvSpPr>
          <p:cNvPr id="6" name="Slide Number Placeholder 5"/>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Sample Product Measures/2</a:t>
            </a:r>
            <a:endParaRPr lang="en-US" dirty="0">
              <a:latin typeface="Times New Roman" panose="02020503050405090304" pitchFamily="18" charset="0"/>
              <a:cs typeface="Times New Roman" panose="02020503050405090304" pitchFamily="18" charset="0"/>
            </a:endParaRPr>
          </a:p>
        </p:txBody>
      </p:sp>
      <p:pic>
        <p:nvPicPr>
          <p:cNvPr id="4" name="Content Placeholder 3"/>
          <p:cNvPicPr>
            <a:picLocks noGrp="1" noChangeAspect="1"/>
          </p:cNvPicPr>
          <p:nvPr>
            <p:ph idx="1"/>
          </p:nvPr>
        </p:nvPicPr>
        <p:blipFill>
          <a:blip r:embed="rId1"/>
          <a:stretch>
            <a:fillRect/>
          </a:stretch>
        </p:blipFill>
        <p:spPr>
          <a:xfrm>
            <a:off x="1931035" y="1846263"/>
            <a:ext cx="8390255" cy="4022725"/>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Sample Resource Measure</a:t>
            </a:r>
            <a:endParaRPr lang="en-US" dirty="0">
              <a:latin typeface="Times New Roman" panose="02020503050405090304" pitchFamily="18" charset="0"/>
              <a:cs typeface="Times New Roman" panose="02020503050405090304" pitchFamily="18" charset="0"/>
            </a:endParaRPr>
          </a:p>
        </p:txBody>
      </p:sp>
      <p:pic>
        <p:nvPicPr>
          <p:cNvPr id="4" name="Content Placeholder 3"/>
          <p:cNvPicPr>
            <a:picLocks noGrp="1" noChangeAspect="1"/>
          </p:cNvPicPr>
          <p:nvPr>
            <p:ph idx="1"/>
          </p:nvPr>
        </p:nvPicPr>
        <p:blipFill>
          <a:blip r:embed="rId1"/>
          <a:stretch>
            <a:fillRect/>
          </a:stretch>
        </p:blipFill>
        <p:spPr>
          <a:xfrm>
            <a:off x="1428740" y="1846263"/>
            <a:ext cx="9394845" cy="4022725"/>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Goal-Question-Metric Paradigm</a:t>
            </a:r>
            <a:endParaRPr lang="en-US"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p:txBody>
          <a:bodyPr>
            <a:normAutofit lnSpcReduction="10000"/>
          </a:bodyPr>
          <a:lstStyle/>
          <a:p>
            <a:pPr algn="just"/>
            <a:r>
              <a:rPr lang="en-US" dirty="0">
                <a:latin typeface="Times New Roman" panose="02020503050405090304" pitchFamily="18" charset="0"/>
                <a:cs typeface="Times New Roman" panose="02020503050405090304" pitchFamily="18" charset="0"/>
              </a:rPr>
              <a:t>The </a:t>
            </a:r>
            <a:r>
              <a:rPr lang="en-US" b="1" dirty="0">
                <a:latin typeface="Times New Roman" panose="02020503050405090304" pitchFamily="18" charset="0"/>
                <a:cs typeface="Times New Roman" panose="02020503050405090304" pitchFamily="18" charset="0"/>
              </a:rPr>
              <a:t>Goal-Question-Metric (GQM) Paradigm</a:t>
            </a:r>
            <a:r>
              <a:rPr lang="en-US" dirty="0">
                <a:latin typeface="Times New Roman" panose="02020503050405090304" pitchFamily="18" charset="0"/>
                <a:cs typeface="Times New Roman" panose="02020503050405090304" pitchFamily="18" charset="0"/>
              </a:rPr>
              <a:t> is a structured approach used in </a:t>
            </a:r>
            <a:r>
              <a:rPr lang="en-US" dirty="0">
                <a:highlight>
                  <a:srgbClr val="FFFF00"/>
                </a:highlight>
                <a:latin typeface="Times New Roman" panose="02020503050405090304" pitchFamily="18" charset="0"/>
                <a:cs typeface="Times New Roman" panose="02020503050405090304" pitchFamily="18" charset="0"/>
              </a:rPr>
              <a:t>software engineering to define and measure goals effectively.</a:t>
            </a:r>
            <a:r>
              <a:rPr lang="en-US" dirty="0">
                <a:latin typeface="Times New Roman" panose="02020503050405090304" pitchFamily="18" charset="0"/>
                <a:cs typeface="Times New Roman" panose="02020503050405090304" pitchFamily="18" charset="0"/>
              </a:rPr>
              <a:t> When goal is defined clearly, important and meaningful metrics can be identified effectively. </a:t>
            </a:r>
            <a:endParaRPr lang="en-US" dirty="0">
              <a:latin typeface="Times New Roman" panose="02020503050405090304" pitchFamily="18" charset="0"/>
              <a:cs typeface="Times New Roman" panose="02020503050405090304" pitchFamily="18" charset="0"/>
            </a:endParaRPr>
          </a:p>
          <a:p>
            <a:pPr algn="just"/>
            <a:r>
              <a:rPr lang="en-US" dirty="0">
                <a:latin typeface="Times New Roman" panose="02020503050405090304" pitchFamily="18" charset="0"/>
                <a:cs typeface="Times New Roman" panose="02020503050405090304" pitchFamily="18" charset="0"/>
              </a:rPr>
              <a:t>The GQM framework is mainly divided into three major steps</a:t>
            </a:r>
            <a:endParaRPr lang="en-US" dirty="0">
              <a:latin typeface="Times New Roman" panose="02020503050405090304" pitchFamily="18" charset="0"/>
              <a:cs typeface="Times New Roman" panose="02020503050405090304" pitchFamily="18" charset="0"/>
            </a:endParaRPr>
          </a:p>
          <a:p>
            <a:pPr lvl="1" algn="just"/>
            <a:r>
              <a:rPr lang="en-US" b="1" dirty="0">
                <a:latin typeface="Times New Roman" panose="02020503050405090304" pitchFamily="18" charset="0"/>
                <a:cs typeface="Times New Roman" panose="02020503050405090304" pitchFamily="18" charset="0"/>
              </a:rPr>
              <a:t>Goal</a:t>
            </a:r>
            <a:r>
              <a:rPr lang="en-US" dirty="0">
                <a:latin typeface="Times New Roman" panose="02020503050405090304" pitchFamily="18" charset="0"/>
                <a:cs typeface="Times New Roman" panose="02020503050405090304" pitchFamily="18" charset="0"/>
              </a:rPr>
              <a:t>: List the major goals of the development or maintenance project</a:t>
            </a:r>
            <a:endParaRPr lang="en-US" dirty="0">
              <a:latin typeface="Times New Roman" panose="02020503050405090304" pitchFamily="18" charset="0"/>
              <a:cs typeface="Times New Roman" panose="02020503050405090304" pitchFamily="18" charset="0"/>
            </a:endParaRPr>
          </a:p>
          <a:p>
            <a:pPr lvl="1" algn="just"/>
            <a:r>
              <a:rPr lang="en-US" b="1" dirty="0">
                <a:latin typeface="Times New Roman" panose="02020503050405090304" pitchFamily="18" charset="0"/>
                <a:cs typeface="Times New Roman" panose="02020503050405090304" pitchFamily="18" charset="0"/>
              </a:rPr>
              <a:t>Question</a:t>
            </a:r>
            <a:r>
              <a:rPr lang="en-US" dirty="0">
                <a:latin typeface="Times New Roman" panose="02020503050405090304" pitchFamily="18" charset="0"/>
                <a:cs typeface="Times New Roman" panose="02020503050405090304" pitchFamily="18" charset="0"/>
              </a:rPr>
              <a:t>: Derived from each goal the question that must be answered to determine whether the goals are being met</a:t>
            </a:r>
            <a:endParaRPr lang="en-US" dirty="0">
              <a:latin typeface="Times New Roman" panose="02020503050405090304" pitchFamily="18" charset="0"/>
              <a:cs typeface="Times New Roman" panose="02020503050405090304" pitchFamily="18" charset="0"/>
            </a:endParaRPr>
          </a:p>
          <a:p>
            <a:pPr lvl="1" algn="just"/>
            <a:r>
              <a:rPr lang="en-US" b="1" dirty="0">
                <a:latin typeface="Times New Roman" panose="02020503050405090304" pitchFamily="18" charset="0"/>
                <a:cs typeface="Times New Roman" panose="02020503050405090304" pitchFamily="18" charset="0"/>
              </a:rPr>
              <a:t>Metrics</a:t>
            </a:r>
            <a:r>
              <a:rPr lang="en-US" dirty="0">
                <a:latin typeface="Times New Roman" panose="02020503050405090304" pitchFamily="18" charset="0"/>
                <a:cs typeface="Times New Roman" panose="02020503050405090304" pitchFamily="18" charset="0"/>
              </a:rPr>
              <a:t>: Decide what must be measured in order to be able to answer the questions adequately</a:t>
            </a:r>
            <a:endParaRPr lang="en-US" dirty="0">
              <a:latin typeface="Times New Roman" panose="02020503050405090304" pitchFamily="18" charset="0"/>
              <a:cs typeface="Times New Roman" panose="02020503050405090304" pitchFamily="18" charset="0"/>
            </a:endParaRPr>
          </a:p>
          <a:p>
            <a:pPr lvl="1" algn="just"/>
            <a:endParaRPr lang="en-US" dirty="0">
              <a:latin typeface="Times New Roman" panose="02020503050405090304" pitchFamily="18" charset="0"/>
              <a:cs typeface="Times New Roman" panose="02020503050405090304" pitchFamily="18" charset="0"/>
            </a:endParaRPr>
          </a:p>
          <a:p>
            <a:pPr lvl="1" algn="just"/>
            <a:r>
              <a:rPr lang="en-US" dirty="0">
                <a:latin typeface="Times New Roman" panose="02020503050405090304" pitchFamily="18" charset="0"/>
                <a:cs typeface="Times New Roman" panose="02020503050405090304" pitchFamily="18" charset="0"/>
              </a:rPr>
              <a:t>For example, </a:t>
            </a:r>
            <a:endParaRPr lang="en-US" dirty="0">
              <a:latin typeface="Times New Roman" panose="02020503050405090304" pitchFamily="18" charset="0"/>
              <a:cs typeface="Times New Roman" panose="02020503050405090304" pitchFamily="18" charset="0"/>
            </a:endParaRPr>
          </a:p>
          <a:p>
            <a:pPr lvl="2" algn="just"/>
            <a:r>
              <a:rPr lang="en-US" b="1" dirty="0">
                <a:latin typeface="Times New Roman" panose="02020503050405090304" pitchFamily="18" charset="0"/>
                <a:cs typeface="Times New Roman" panose="02020503050405090304" pitchFamily="18" charset="0"/>
              </a:rPr>
              <a:t>Goal</a:t>
            </a:r>
            <a:r>
              <a:rPr lang="en-US" dirty="0">
                <a:latin typeface="Times New Roman" panose="02020503050405090304" pitchFamily="18" charset="0"/>
                <a:cs typeface="Times New Roman" panose="02020503050405090304" pitchFamily="18" charset="0"/>
              </a:rPr>
              <a:t>: Improve code quality</a:t>
            </a:r>
            <a:endParaRPr lang="en-US" dirty="0">
              <a:latin typeface="Times New Roman" panose="02020503050405090304" pitchFamily="18" charset="0"/>
              <a:cs typeface="Times New Roman" panose="02020503050405090304" pitchFamily="18" charset="0"/>
            </a:endParaRPr>
          </a:p>
          <a:p>
            <a:pPr lvl="2" algn="just"/>
            <a:r>
              <a:rPr lang="en-US" b="1" dirty="0">
                <a:latin typeface="Times New Roman" panose="02020503050405090304" pitchFamily="18" charset="0"/>
                <a:cs typeface="Times New Roman" panose="02020503050405090304" pitchFamily="18" charset="0"/>
              </a:rPr>
              <a:t>Question</a:t>
            </a:r>
            <a:r>
              <a:rPr lang="en-US" dirty="0">
                <a:latin typeface="Times New Roman" panose="02020503050405090304" pitchFamily="18" charset="0"/>
                <a:cs typeface="Times New Roman" panose="02020503050405090304" pitchFamily="18" charset="0"/>
              </a:rPr>
              <a:t>: How many defects are found in code reviews? How often is refactoring needed?</a:t>
            </a:r>
            <a:endParaRPr lang="en-US" dirty="0">
              <a:latin typeface="Times New Roman" panose="02020503050405090304" pitchFamily="18" charset="0"/>
              <a:cs typeface="Times New Roman" panose="02020503050405090304" pitchFamily="18" charset="0"/>
            </a:endParaRPr>
          </a:p>
          <a:p>
            <a:pPr lvl="2" algn="just"/>
            <a:r>
              <a:rPr lang="en-US" b="1" dirty="0">
                <a:latin typeface="Times New Roman" panose="02020503050405090304" pitchFamily="18" charset="0"/>
                <a:cs typeface="Times New Roman" panose="02020503050405090304" pitchFamily="18" charset="0"/>
              </a:rPr>
              <a:t>Metric</a:t>
            </a:r>
            <a:r>
              <a:rPr lang="en-US" dirty="0">
                <a:latin typeface="Times New Roman" panose="02020503050405090304" pitchFamily="18" charset="0"/>
                <a:cs typeface="Times New Roman" panose="02020503050405090304" pitchFamily="18" charset="0"/>
              </a:rPr>
              <a:t>: Number of defects per review, frequency of refactoring.</a:t>
            </a:r>
            <a:endParaRPr lang="en-US" dirty="0">
              <a:latin typeface="Times New Roman" panose="02020503050405090304" pitchFamily="18" charset="0"/>
              <a:cs typeface="Times New Roman" panose="02020503050405090304" pitchFamily="18" charset="0"/>
            </a:endParaRPr>
          </a:p>
          <a:p>
            <a:endParaRPr lang="en-US" dirty="0"/>
          </a:p>
        </p:txBody>
      </p:sp>
      <p:sp>
        <p:nvSpPr>
          <p:cNvPr id="4" name="Slide Number Placeholder 3"/>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503050405090304" pitchFamily="18" charset="0"/>
                <a:cs typeface="Times New Roman" panose="02020503050405090304" pitchFamily="18" charset="0"/>
              </a:rPr>
              <a:t>Measurement Goal</a:t>
            </a:r>
            <a:endParaRPr lang="en-US"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p:txBody>
          <a:bodyPr/>
          <a:lstStyle/>
          <a:p>
            <a:pPr algn="just"/>
            <a:r>
              <a:rPr lang="en-US" dirty="0">
                <a:latin typeface="Times New Roman" panose="02020503050405090304" pitchFamily="18" charset="0"/>
                <a:cs typeface="Times New Roman" panose="02020503050405090304" pitchFamily="18" charset="0"/>
              </a:rPr>
              <a:t>A </a:t>
            </a:r>
            <a:r>
              <a:rPr lang="en-US" b="1" dirty="0">
                <a:latin typeface="Times New Roman" panose="02020503050405090304" pitchFamily="18" charset="0"/>
                <a:cs typeface="Times New Roman" panose="02020503050405090304" pitchFamily="18" charset="0"/>
              </a:rPr>
              <a:t>measurement goal</a:t>
            </a:r>
            <a:r>
              <a:rPr lang="en-US" dirty="0">
                <a:latin typeface="Times New Roman" panose="02020503050405090304" pitchFamily="18" charset="0"/>
                <a:cs typeface="Times New Roman" panose="02020503050405090304" pitchFamily="18" charset="0"/>
              </a:rPr>
              <a:t> is a specific objective that guides what needs to be measured within a project or process to assess its effectiveness, performance, or quality. </a:t>
            </a:r>
            <a:endParaRPr lang="en-US" dirty="0">
              <a:latin typeface="Times New Roman" panose="02020503050405090304" pitchFamily="18" charset="0"/>
              <a:cs typeface="Times New Roman" panose="02020503050405090304" pitchFamily="18" charset="0"/>
            </a:endParaRPr>
          </a:p>
          <a:p>
            <a:pPr algn="just"/>
            <a:r>
              <a:rPr lang="en-US" dirty="0">
                <a:latin typeface="Times New Roman" panose="02020503050405090304" pitchFamily="18" charset="0"/>
                <a:cs typeface="Times New Roman" panose="02020503050405090304" pitchFamily="18" charset="0"/>
              </a:rPr>
              <a:t>In software engineering, measurement goals are essential for determining what data should be collected to evaluate progress, identify issues, and drive improvements.</a:t>
            </a:r>
            <a:endParaRPr lang="en-US" dirty="0">
              <a:latin typeface="Times New Roman" panose="02020503050405090304" pitchFamily="18" charset="0"/>
              <a:cs typeface="Times New Roman" panose="02020503050405090304" pitchFamily="18" charset="0"/>
            </a:endParaRPr>
          </a:p>
          <a:p>
            <a:pPr algn="just"/>
            <a:r>
              <a:rPr lang="en-US" dirty="0">
                <a:latin typeface="Times New Roman" panose="02020503050405090304" pitchFamily="18" charset="0"/>
                <a:cs typeface="Times New Roman" panose="02020503050405090304" pitchFamily="18" charset="0"/>
              </a:rPr>
              <a:t>A proper goal </a:t>
            </a:r>
            <a:r>
              <a:rPr lang="en-US" dirty="0">
                <a:solidFill>
                  <a:srgbClr val="FF0000"/>
                </a:solidFill>
                <a:latin typeface="Times New Roman" panose="02020503050405090304" pitchFamily="18" charset="0"/>
                <a:cs typeface="Times New Roman" panose="02020503050405090304" pitchFamily="18" charset="0"/>
              </a:rPr>
              <a:t>may</a:t>
            </a:r>
            <a:r>
              <a:rPr lang="en-US" dirty="0">
                <a:latin typeface="Times New Roman" panose="02020503050405090304" pitchFamily="18" charset="0"/>
                <a:cs typeface="Times New Roman" panose="02020503050405090304" pitchFamily="18" charset="0"/>
              </a:rPr>
              <a:t> contain 3 different components:</a:t>
            </a:r>
            <a:endParaRPr lang="en-US" dirty="0">
              <a:latin typeface="Times New Roman" panose="02020503050405090304" pitchFamily="18" charset="0"/>
              <a:cs typeface="Times New Roman" panose="02020503050405090304" pitchFamily="18" charset="0"/>
            </a:endParaRPr>
          </a:p>
          <a:p>
            <a:pPr lvl="1" algn="just"/>
            <a:r>
              <a:rPr lang="en-US" dirty="0">
                <a:latin typeface="Times New Roman" panose="02020503050405090304" pitchFamily="18" charset="0"/>
                <a:cs typeface="Times New Roman" panose="02020503050405090304" pitchFamily="18" charset="0"/>
              </a:rPr>
              <a:t>A purpose</a:t>
            </a:r>
            <a:endParaRPr lang="en-US" dirty="0">
              <a:latin typeface="Times New Roman" panose="02020503050405090304" pitchFamily="18" charset="0"/>
              <a:cs typeface="Times New Roman" panose="02020503050405090304" pitchFamily="18" charset="0"/>
            </a:endParaRPr>
          </a:p>
          <a:p>
            <a:pPr lvl="1" algn="just"/>
            <a:r>
              <a:rPr lang="en-US" dirty="0">
                <a:latin typeface="Times New Roman" panose="02020503050405090304" pitchFamily="18" charset="0"/>
                <a:cs typeface="Times New Roman" panose="02020503050405090304" pitchFamily="18" charset="0"/>
              </a:rPr>
              <a:t>A perspective</a:t>
            </a:r>
            <a:endParaRPr lang="en-US" dirty="0">
              <a:latin typeface="Times New Roman" panose="02020503050405090304" pitchFamily="18" charset="0"/>
              <a:cs typeface="Times New Roman" panose="02020503050405090304" pitchFamily="18" charset="0"/>
            </a:endParaRPr>
          </a:p>
          <a:p>
            <a:pPr lvl="1" algn="just"/>
            <a:r>
              <a:rPr lang="en-US" dirty="0">
                <a:latin typeface="Times New Roman" panose="02020503050405090304" pitchFamily="18" charset="0"/>
                <a:cs typeface="Times New Roman" panose="02020503050405090304" pitchFamily="18" charset="0"/>
              </a:rPr>
              <a:t>A description of the environment and constraints</a:t>
            </a:r>
            <a:endParaRPr lang="en-US" dirty="0">
              <a:latin typeface="Times New Roman" panose="02020503050405090304" pitchFamily="18" charset="0"/>
              <a:cs typeface="Times New Roman" panose="02020503050405090304" pitchFamily="18" charset="0"/>
            </a:endParaRPr>
          </a:p>
        </p:txBody>
      </p:sp>
      <p:sp>
        <p:nvSpPr>
          <p:cNvPr id="4" name="Slide Number Placeholder 3"/>
          <p:cNvSpPr>
            <a:spLocks noGrp="1"/>
          </p:cNvSpPr>
          <p:nvPr>
            <p:ph type="sldNum" sz="quarter" idx="12"/>
          </p:nvPr>
        </p:nvSpPr>
        <p:spPr/>
        <p:txBody>
          <a:bodyPr/>
          <a:lstStyle/>
          <a:p>
            <a:fld id="{7CD59F3B-FA5A-4D45-8CD5-BDD6698005F4}" type="slidenum">
              <a:rPr lang="en-US" smtClean="0"/>
            </a:fld>
            <a:endParaRPr lang="en-US"/>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11063</Words>
  <Application>WPS Presentation</Application>
  <PresentationFormat>Widescreen</PresentationFormat>
  <Paragraphs>299</Paragraphs>
  <Slides>39</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39</vt:i4>
      </vt:variant>
    </vt:vector>
  </HeadingPairs>
  <TitlesOfParts>
    <vt:vector size="51" baseType="lpstr">
      <vt:lpstr>Arial</vt:lpstr>
      <vt:lpstr>SimSun</vt:lpstr>
      <vt:lpstr>Wingdings</vt:lpstr>
      <vt:lpstr>Calibri</vt:lpstr>
      <vt:lpstr>Helvetica Neue</vt:lpstr>
      <vt:lpstr>Times New Roman</vt:lpstr>
      <vt:lpstr>Calibri Light</vt:lpstr>
      <vt:lpstr>Microsoft YaHei</vt:lpstr>
      <vt:lpstr>汉仪旗黑</vt:lpstr>
      <vt:lpstr>Arial Unicode MS</vt:lpstr>
      <vt:lpstr>汉仪书宋二KW</vt:lpstr>
      <vt:lpstr>Retrospect</vt:lpstr>
      <vt:lpstr>Goal-Based Framework for Software Measurement</vt:lpstr>
      <vt:lpstr>Classifying Software Measure</vt:lpstr>
      <vt:lpstr>Sample Process Measures/1</vt:lpstr>
      <vt:lpstr>Sample Process Measures/2</vt:lpstr>
      <vt:lpstr>Sample Product Measures/1</vt:lpstr>
      <vt:lpstr>Sample Product Measures/2</vt:lpstr>
      <vt:lpstr>Sample Resource Measure</vt:lpstr>
      <vt:lpstr>Goal-Question-Metric Paradigm</vt:lpstr>
      <vt:lpstr>Measurement Goal</vt:lpstr>
      <vt:lpstr>Template for Goal Definition</vt:lpstr>
      <vt:lpstr>Active and Passive Goals</vt:lpstr>
      <vt:lpstr>Example</vt:lpstr>
      <vt:lpstr>GQM: Example/1</vt:lpstr>
      <vt:lpstr>GQM: Example/2</vt:lpstr>
      <vt:lpstr>A GQM Case Study Example </vt:lpstr>
      <vt:lpstr>Example (Cont..)</vt:lpstr>
      <vt:lpstr>Example (Cont..)</vt:lpstr>
      <vt:lpstr>Example (Cont..)</vt:lpstr>
      <vt:lpstr>Example (Cont..)</vt:lpstr>
      <vt:lpstr>Example (Cont..)</vt:lpstr>
      <vt:lpstr>Example (Cont..)</vt:lpstr>
      <vt:lpstr>Example (Cont..)</vt:lpstr>
      <vt:lpstr>Example (Cont..)</vt:lpstr>
      <vt:lpstr>Example (Cont..)</vt:lpstr>
      <vt:lpstr>Example (Cont..)</vt:lpstr>
      <vt:lpstr>Measurement for Process Improvement</vt:lpstr>
      <vt:lpstr>Capability Maturity Model Integration (CMMI)</vt:lpstr>
      <vt:lpstr>CMMI</vt:lpstr>
      <vt:lpstr>CMMI Model – Maturity Levels:</vt:lpstr>
      <vt:lpstr>CMMI Model – Maturity Levels:</vt:lpstr>
      <vt:lpstr>CMMI Model – Maturity Levels:</vt:lpstr>
      <vt:lpstr>CMMI Model – Maturity Levels :</vt:lpstr>
      <vt:lpstr>CMMI Model – Maturity Levels :</vt:lpstr>
      <vt:lpstr>Measurement for Process Improvement</vt:lpstr>
      <vt:lpstr>Measurement for Process Improvement</vt:lpstr>
      <vt:lpstr>Combining GQM with Process Maturity</vt:lpstr>
      <vt:lpstr>Combining GQM with Process Maturity</vt:lpstr>
      <vt:lpstr>Combining GQM with Process Maturity</vt:lpstr>
      <vt:lpstr>Combining GQM with Process Maturity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Goal-Based Framework for Software Measurement</dc:title>
  <dc:creator>Windows User</dc:creator>
  <cp:lastModifiedBy>Rakibul</cp:lastModifiedBy>
  <cp:revision>55</cp:revision>
  <dcterms:created xsi:type="dcterms:W3CDTF">2025-04-30T05:14:35Z</dcterms:created>
  <dcterms:modified xsi:type="dcterms:W3CDTF">2025-04-30T05:14:35Z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22659F1DE1B1A5E2BBB1116857EF44C6_42</vt:lpwstr>
  </property>
  <property fmtid="{D5CDD505-2E9C-101B-9397-08002B2CF9AE}" pid="3" name="KSOProductBuildVer">
    <vt:lpwstr>1033-6.11.0.8608</vt:lpwstr>
  </property>
</Properties>
</file>